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9" r:id="rId3"/>
    <p:sldId id="274" r:id="rId4"/>
    <p:sldId id="273" r:id="rId5"/>
    <p:sldId id="266" r:id="rId6"/>
    <p:sldId id="267" r:id="rId7"/>
    <p:sldId id="268" r:id="rId8"/>
    <p:sldId id="270" r:id="rId9"/>
    <p:sldId id="271" r:id="rId10"/>
    <p:sldId id="275" r:id="rId11"/>
    <p:sldId id="281" r:id="rId12"/>
    <p:sldId id="283" r:id="rId13"/>
    <p:sldId id="280" r:id="rId14"/>
    <p:sldId id="277" r:id="rId15"/>
    <p:sldId id="282" r:id="rId16"/>
    <p:sldId id="272" r:id="rId17"/>
  </p:sldIdLst>
  <p:sldSz cx="12187238" cy="6858000"/>
  <p:notesSz cx="7099300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1">
          <p15:clr>
            <a:srgbClr val="A4A3A4"/>
          </p15:clr>
        </p15:guide>
        <p15:guide id="2" orient="horz" pos="1275">
          <p15:clr>
            <a:srgbClr val="A4A3A4"/>
          </p15:clr>
        </p15:guide>
        <p15:guide id="3" orient="horz" pos="3929">
          <p15:clr>
            <a:srgbClr val="A4A3A4"/>
          </p15:clr>
        </p15:guide>
        <p15:guide id="4" orient="horz" pos="2160">
          <p15:clr>
            <a:srgbClr val="A4A3A4"/>
          </p15:clr>
        </p15:guide>
        <p15:guide id="5" orient="horz" pos="3045">
          <p15:clr>
            <a:srgbClr val="A4A3A4"/>
          </p15:clr>
        </p15:guide>
        <p15:guide id="6" orient="horz" pos="4269">
          <p15:clr>
            <a:srgbClr val="A4A3A4"/>
          </p15:clr>
        </p15:guide>
        <p15:guide id="7" orient="horz" pos="3974">
          <p15:clr>
            <a:srgbClr val="A4A3A4"/>
          </p15:clr>
        </p15:guide>
        <p15:guide id="8" orient="horz" pos="297">
          <p15:clr>
            <a:srgbClr val="A4A3A4"/>
          </p15:clr>
        </p15:guide>
        <p15:guide id="9" pos="272">
          <p15:clr>
            <a:srgbClr val="A4A3A4"/>
          </p15:clr>
        </p15:guide>
        <p15:guide id="10" pos="7405">
          <p15:clr>
            <a:srgbClr val="A4A3A4"/>
          </p15:clr>
        </p15:guide>
        <p15:guide id="11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40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70" autoAdjust="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586" y="82"/>
      </p:cViewPr>
      <p:guideLst>
        <p:guide orient="horz" pos="391"/>
        <p:guide orient="horz" pos="1275"/>
        <p:guide orient="horz" pos="3929"/>
        <p:guide orient="horz" pos="2160"/>
        <p:guide orient="horz" pos="3045"/>
        <p:guide orient="horz" pos="4269"/>
        <p:guide orient="horz" pos="3974"/>
        <p:guide orient="horz" pos="297"/>
        <p:guide pos="272"/>
        <p:guide pos="7405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6363" cy="511731"/>
          </a:xfrm>
          <a:prstGeom prst="rect">
            <a:avLst/>
          </a:prstGeom>
        </p:spPr>
        <p:txBody>
          <a:bodyPr vert="horz" lIns="99040" tIns="49520" rIns="99040" bIns="49520" rtlCol="0"/>
          <a:lstStyle>
            <a:lvl1pPr algn="l">
              <a:defRPr sz="13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5" y="1"/>
            <a:ext cx="3076363" cy="511731"/>
          </a:xfrm>
          <a:prstGeom prst="rect">
            <a:avLst/>
          </a:prstGeom>
        </p:spPr>
        <p:txBody>
          <a:bodyPr vert="horz" lIns="99040" tIns="49520" rIns="99040" bIns="49520" rtlCol="0"/>
          <a:lstStyle>
            <a:lvl1pPr algn="r">
              <a:defRPr sz="1300"/>
            </a:lvl1pPr>
          </a:lstStyle>
          <a:p>
            <a:fld id="{BCDB334D-D17F-49C4-91DD-37BB7E818209}" type="datetimeFigureOut">
              <a:rPr lang="de-CH" smtClean="0"/>
              <a:t>05.07.2017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8350"/>
            <a:ext cx="68167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0" tIns="49520" rIns="99040" bIns="495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1" y="4861442"/>
            <a:ext cx="5679440" cy="4605576"/>
          </a:xfrm>
          <a:prstGeom prst="rect">
            <a:avLst/>
          </a:prstGeom>
        </p:spPr>
        <p:txBody>
          <a:bodyPr vert="horz" lIns="99040" tIns="49520" rIns="99040" bIns="495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6363" cy="511731"/>
          </a:xfrm>
          <a:prstGeom prst="rect">
            <a:avLst/>
          </a:prstGeom>
        </p:spPr>
        <p:txBody>
          <a:bodyPr vert="horz" lIns="99040" tIns="49520" rIns="99040" bIns="49520" rtlCol="0" anchor="b"/>
          <a:lstStyle>
            <a:lvl1pPr algn="l">
              <a:defRPr sz="13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5" y="9721107"/>
            <a:ext cx="3076363" cy="511731"/>
          </a:xfrm>
          <a:prstGeom prst="rect">
            <a:avLst/>
          </a:prstGeom>
        </p:spPr>
        <p:txBody>
          <a:bodyPr vert="horz" lIns="99040" tIns="49520" rIns="99040" bIns="49520" rtlCol="0" anchor="b"/>
          <a:lstStyle>
            <a:lvl1pPr algn="r">
              <a:defRPr sz="1300"/>
            </a:lvl1pPr>
          </a:lstStyle>
          <a:p>
            <a:fld id="{A51C0C35-A9A2-4EFD-9BAF-1E52E29E03D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7359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21" b="31272"/>
          <a:stretch/>
        </p:blipFill>
        <p:spPr>
          <a:xfrm>
            <a:off x="431800" y="620713"/>
            <a:ext cx="11323637" cy="280828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31632" y="4563876"/>
            <a:ext cx="11323975" cy="1673412"/>
          </a:xfrm>
          <a:solidFill>
            <a:schemeClr val="bg2"/>
          </a:solidFill>
        </p:spPr>
        <p:txBody>
          <a:bodyPr lIns="144000" tIns="108000" bIns="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05.07.2017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M. Rothacher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31632" y="3429000"/>
            <a:ext cx="11323975" cy="1152128"/>
          </a:xfrm>
          <a:solidFill>
            <a:schemeClr val="bg2"/>
          </a:solidFill>
        </p:spPr>
        <p:txBody>
          <a:bodyPr wrap="square" lIns="144000" tIns="72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260099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apitelauftak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1632" y="612001"/>
            <a:ext cx="11323975" cy="5616575"/>
          </a:xfrm>
          <a:solidFill>
            <a:schemeClr val="tx1"/>
          </a:solidFill>
        </p:spPr>
        <p:txBody>
          <a:bodyPr lIns="144000" tIns="450000" bIns="0" anchor="t" anchorCtr="0"/>
          <a:lstStyle>
            <a:lvl1pPr>
              <a:lnSpc>
                <a:spcPct val="113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Titel und Hintergrundfarbe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05.07.2017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M. Rothacher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8044121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31632" y="4823306"/>
            <a:ext cx="11323975" cy="1013969"/>
          </a:xfrm>
          <a:solidFill>
            <a:schemeClr val="bg2"/>
          </a:solidFill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31632" y="5809754"/>
            <a:ext cx="11323975" cy="427535"/>
          </a:xfrm>
          <a:solidFill>
            <a:schemeClr val="bg2"/>
          </a:solidFill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05.07.2017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M. Rothacher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431632" y="620713"/>
            <a:ext cx="11323975" cy="4204512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8260099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31632" y="4823306"/>
            <a:ext cx="11323975" cy="1013969"/>
          </a:xfrm>
          <a:noFill/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31632" y="5809754"/>
            <a:ext cx="11323975" cy="427535"/>
          </a:xfrm>
          <a:noFill/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05.07.2017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M. Rothacher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431632" y="620714"/>
            <a:ext cx="11323975" cy="420451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4902917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D (Hintergrundbild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31631" y="620714"/>
            <a:ext cx="11323973" cy="465726"/>
          </a:xfrm>
          <a:solidFill>
            <a:schemeClr val="bg1"/>
          </a:solidFill>
          <a:ln>
            <a:noFill/>
          </a:ln>
        </p:spPr>
        <p:txBody>
          <a:bodyPr lIns="144000" tIns="10800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grpSp>
        <p:nvGrpSpPr>
          <p:cNvPr id="6" name="Gruppieren 5"/>
          <p:cNvGrpSpPr/>
          <p:nvPr userDrawn="1"/>
        </p:nvGrpSpPr>
        <p:grpSpPr>
          <a:xfrm>
            <a:off x="190426" y="152401"/>
            <a:ext cx="11806387" cy="612775"/>
            <a:chOff x="142875" y="152400"/>
            <a:chExt cx="8858250" cy="612775"/>
          </a:xfrm>
        </p:grpSpPr>
        <p:sp>
          <p:nvSpPr>
            <p:cNvPr id="7" name="Rechteck 6"/>
            <p:cNvSpPr/>
            <p:nvPr userDrawn="1"/>
          </p:nvSpPr>
          <p:spPr>
            <a:xfrm>
              <a:off x="142875" y="152400"/>
              <a:ext cx="8858250" cy="46831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9" name="Rechteck 8"/>
            <p:cNvSpPr/>
            <p:nvPr userDrawn="1"/>
          </p:nvSpPr>
          <p:spPr>
            <a:xfrm>
              <a:off x="142875" y="597694"/>
              <a:ext cx="180975" cy="16748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11" name="Rechteck 10"/>
            <p:cNvSpPr/>
            <p:nvPr userDrawn="1"/>
          </p:nvSpPr>
          <p:spPr>
            <a:xfrm>
              <a:off x="8820150" y="597693"/>
              <a:ext cx="180975" cy="16748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pic>
          <p:nvPicPr>
            <p:cNvPr id="12" name="Bild 18" descr="g_eth_logo_kurz_neg_Schutzraum.eps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000" y="306000"/>
              <a:ext cx="783306" cy="17044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31632" y="1063255"/>
            <a:ext cx="11323974" cy="960809"/>
          </a:xfrm>
          <a:solidFill>
            <a:schemeClr val="bg1"/>
          </a:solidFill>
        </p:spPr>
        <p:txBody>
          <a:bodyPr wrap="square" lIns="144000" tIns="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807231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1632" y="2024064"/>
            <a:ext cx="11323975" cy="4210046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05.07.2017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M. Rothacher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431631" y="2024064"/>
            <a:ext cx="5469863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 marL="1077913" indent="-177800"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285565" y="2024064"/>
            <a:ext cx="5470041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05.07.2017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M. Rothacher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Freiflä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05.07.2017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M. Rothacher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05.07.2017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M. Rothacher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431632" y="620713"/>
            <a:ext cx="11323975" cy="560786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3538962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auftak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05.07.2017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M. Rothacher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Inhaltsplatzhalter 7"/>
          <p:cNvSpPr>
            <a:spLocks noGrp="1"/>
          </p:cNvSpPr>
          <p:nvPr>
            <p:ph sz="quarter" idx="13" hasCustomPrompt="1"/>
          </p:nvPr>
        </p:nvSpPr>
        <p:spPr>
          <a:xfrm>
            <a:off x="431632" y="1565138"/>
            <a:ext cx="11323975" cy="4672150"/>
          </a:xfrm>
          <a:solidFill>
            <a:schemeClr val="tx1"/>
          </a:solidFill>
        </p:spPr>
        <p:txBody>
          <a:bodyPr lIns="144000" tIns="450000"/>
          <a:lstStyle>
            <a:lvl1pPr marL="0" indent="0">
              <a:lnSpc>
                <a:spcPct val="114000"/>
              </a:lnSpc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Inhalt und Hintergrundfarbe bearbeiten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1632" y="612000"/>
            <a:ext cx="11323975" cy="972000"/>
          </a:xfrm>
          <a:solidFill>
            <a:schemeClr val="tx1"/>
          </a:solidFill>
        </p:spPr>
        <p:txBody>
          <a:bodyPr lIns="140400"/>
          <a:lstStyle>
            <a:lvl1pPr>
              <a:lnSpc>
                <a:spcPct val="100000"/>
              </a:lnSpc>
              <a:defRPr sz="28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Titel und Hintergrundfarbe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629627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ieren 10"/>
          <p:cNvGrpSpPr/>
          <p:nvPr userDrawn="1"/>
        </p:nvGrpSpPr>
        <p:grpSpPr>
          <a:xfrm>
            <a:off x="190425" y="152401"/>
            <a:ext cx="11808187" cy="612775"/>
            <a:chOff x="142874" y="152400"/>
            <a:chExt cx="8859601" cy="612775"/>
          </a:xfrm>
          <a:solidFill>
            <a:schemeClr val="bg2"/>
          </a:solidFill>
        </p:grpSpPr>
        <p:sp>
          <p:nvSpPr>
            <p:cNvPr id="24" name="Rechteck 23"/>
            <p:cNvSpPr/>
            <p:nvPr userDrawn="1"/>
          </p:nvSpPr>
          <p:spPr>
            <a:xfrm>
              <a:off x="142875" y="152400"/>
              <a:ext cx="8859600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25" name="Rechteck 24"/>
            <p:cNvSpPr/>
            <p:nvPr userDrawn="1"/>
          </p:nvSpPr>
          <p:spPr>
            <a:xfrm>
              <a:off x="142874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26" name="Rechteck 25"/>
            <p:cNvSpPr/>
            <p:nvPr userDrawn="1"/>
          </p:nvSpPr>
          <p:spPr>
            <a:xfrm>
              <a:off x="8814997" y="597693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pic>
          <p:nvPicPr>
            <p:cNvPr id="27" name="Bild 18" descr="g_eth_logo_kurz_neg_Schutzraum.eps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000" y="306000"/>
              <a:ext cx="781900" cy="170143"/>
            </a:xfrm>
            <a:prstGeom prst="rect">
              <a:avLst/>
            </a:prstGeom>
            <a:grpFill/>
            <a:ln>
              <a:noFill/>
            </a:ln>
          </p:spPr>
        </p:pic>
      </p:grp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0579365" y="6308726"/>
            <a:ext cx="815772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05.07.2017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093620" y="6308726"/>
            <a:ext cx="4276480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IGS Workshop 2017, Paris, Markus Rothacher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497309" y="6308726"/>
            <a:ext cx="355461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31631" y="2024064"/>
            <a:ext cx="11307499" cy="4210046"/>
          </a:xfrm>
          <a:prstGeom prst="rect">
            <a:avLst/>
          </a:prstGeom>
        </p:spPr>
        <p:txBody>
          <a:bodyPr vert="horz" lIns="140400" tIns="0" rIns="144000" bIns="0" rtlCol="0">
            <a:no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6" name="Textfeld 15"/>
          <p:cNvSpPr txBox="1"/>
          <p:nvPr/>
        </p:nvSpPr>
        <p:spPr>
          <a:xfrm>
            <a:off x="11408674" y="6300190"/>
            <a:ext cx="141222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de-CH" sz="800" dirty="0" smtClean="0"/>
              <a:t>|</a:t>
            </a:r>
            <a:endParaRPr lang="de-CH" sz="800" dirty="0"/>
          </a:p>
        </p:txBody>
      </p:sp>
      <p:sp>
        <p:nvSpPr>
          <p:cNvPr id="18" name="Textfeld 17"/>
          <p:cNvSpPr txBox="1"/>
          <p:nvPr/>
        </p:nvSpPr>
        <p:spPr>
          <a:xfrm>
            <a:off x="10441931" y="6300189"/>
            <a:ext cx="141222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de-CH" sz="800" dirty="0" smtClean="0"/>
              <a:t>|</a:t>
            </a:r>
            <a:endParaRPr lang="de-CH" sz="800" dirty="0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31632" y="620714"/>
            <a:ext cx="11323975" cy="972000"/>
          </a:xfrm>
          <a:prstGeom prst="rect">
            <a:avLst/>
          </a:prstGeom>
          <a:solidFill>
            <a:schemeClr val="bg1"/>
          </a:solidFill>
        </p:spPr>
        <p:txBody>
          <a:bodyPr vert="horz" lIns="140400" tIns="0" rIns="144000" bIns="0" rtlCol="0" anchor="b" anchorCtr="0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7" name="Textfeld 6"/>
          <p:cNvSpPr txBox="1"/>
          <p:nvPr userDrawn="1"/>
        </p:nvSpPr>
        <p:spPr>
          <a:xfrm>
            <a:off x="431831" y="6308727"/>
            <a:ext cx="5661788" cy="459774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endParaRPr lang="de-CH" sz="800" dirty="0"/>
          </a:p>
        </p:txBody>
      </p:sp>
      <p:pic>
        <p:nvPicPr>
          <p:cNvPr id="15" name="Picture 3" descr="E:\IGS_WK_2017_ESA_present\ESA_Log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826" y="6337984"/>
            <a:ext cx="913305" cy="392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logo_ethz"/>
          <p:cNvPicPr/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929" y="6371272"/>
            <a:ext cx="1754632" cy="33482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7" r:id="rId3"/>
    <p:sldLayoutId id="2147483666" r:id="rId4"/>
    <p:sldLayoutId id="2147483650" r:id="rId5"/>
    <p:sldLayoutId id="2147483652" r:id="rId6"/>
    <p:sldLayoutId id="2147483655" r:id="rId7"/>
    <p:sldLayoutId id="2147483665" r:id="rId8"/>
    <p:sldLayoutId id="2147483664" r:id="rId9"/>
    <p:sldLayoutId id="2147483663" r:id="rId10"/>
  </p:sldLayoutIdLst>
  <p:transition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00000"/>
        </a:lnSpc>
        <a:spcBef>
          <a:spcPts val="500"/>
        </a:spcBef>
        <a:buClr>
          <a:schemeClr val="bg2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265113" algn="l" defTabSz="914400" rtl="0" eaLnBrk="1" latinLnBrk="0" hangingPunct="1">
        <a:lnSpc>
          <a:spcPct val="100000"/>
        </a:lnSpc>
        <a:spcBef>
          <a:spcPts val="400"/>
        </a:spcBef>
        <a:buClr>
          <a:schemeClr val="bg2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93763" indent="-266700" algn="l" defTabSz="914400" rtl="0" eaLnBrk="1" latinLnBrk="0" hangingPunct="1">
        <a:lnSpc>
          <a:spcPct val="100000"/>
        </a:lnSpc>
        <a:spcBef>
          <a:spcPts val="400"/>
        </a:spcBef>
        <a:buClr>
          <a:schemeClr val="bg2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7913" indent="-177800" algn="l" defTabSz="914400" rtl="0" eaLnBrk="1" latinLnBrk="0" hangingPunct="1">
        <a:lnSpc>
          <a:spcPct val="100000"/>
        </a:lnSpc>
        <a:spcBef>
          <a:spcPts val="400"/>
        </a:spcBef>
        <a:buClr>
          <a:schemeClr val="bg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2063" indent="-184150" algn="l" defTabSz="914400" rtl="0" eaLnBrk="1" latinLnBrk="0" hangingPunct="1">
        <a:lnSpc>
          <a:spcPct val="100000"/>
        </a:lnSpc>
        <a:spcBef>
          <a:spcPts val="400"/>
        </a:spcBef>
        <a:buClr>
          <a:schemeClr val="bg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tif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tmp"/><Relationship Id="rId4" Type="http://schemas.openxmlformats.org/officeDocument/2006/relationships/image" Target="../media/image9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CH" sz="2000" dirty="0" smtClean="0"/>
              <a:t>K. Wang</a:t>
            </a:r>
            <a:r>
              <a:rPr lang="de-CH" sz="2000" baseline="30000" dirty="0" smtClean="0"/>
              <a:t>1),2)</a:t>
            </a:r>
            <a:r>
              <a:rPr lang="de-CH" sz="2000" dirty="0" smtClean="0"/>
              <a:t>, M. Rothacher</a:t>
            </a:r>
            <a:r>
              <a:rPr lang="de-CH" sz="2000" baseline="30000" dirty="0" smtClean="0"/>
              <a:t>1)</a:t>
            </a:r>
            <a:r>
              <a:rPr lang="de-CH" sz="2000" dirty="0" smtClean="0"/>
              <a:t>, M. Meindl</a:t>
            </a:r>
            <a:r>
              <a:rPr lang="de-CH" sz="2000" baseline="30000" dirty="0" smtClean="0"/>
              <a:t>1)</a:t>
            </a:r>
            <a:r>
              <a:rPr lang="de-CH" sz="2000" dirty="0" smtClean="0"/>
              <a:t>, E. Schoenemann</a:t>
            </a:r>
            <a:r>
              <a:rPr lang="de-CH" sz="2000" baseline="30000" dirty="0" smtClean="0"/>
              <a:t>3)</a:t>
            </a:r>
            <a:r>
              <a:rPr lang="de-CH" sz="2000" dirty="0" smtClean="0"/>
              <a:t>, W. Enderle</a:t>
            </a:r>
            <a:r>
              <a:rPr lang="de-CH" sz="2000" baseline="30000" dirty="0" smtClean="0"/>
              <a:t>3)</a:t>
            </a:r>
          </a:p>
          <a:p>
            <a:pPr marL="457200" indent="-457200">
              <a:spcBef>
                <a:spcPts val="1200"/>
              </a:spcBef>
              <a:buClr>
                <a:schemeClr val="bg1"/>
              </a:buClr>
              <a:buFont typeface="+mj-lt"/>
              <a:buAutoNum type="arabicParenR"/>
            </a:pPr>
            <a:r>
              <a:rPr lang="de-CH" dirty="0" smtClean="0"/>
              <a:t>Institute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err="1" smtClean="0"/>
              <a:t>Geodesy</a:t>
            </a:r>
            <a:r>
              <a:rPr lang="de-CH" dirty="0" smtClean="0"/>
              <a:t> </a:t>
            </a:r>
            <a:r>
              <a:rPr lang="de-CH" dirty="0" err="1" smtClean="0"/>
              <a:t>and</a:t>
            </a:r>
            <a:r>
              <a:rPr lang="de-CH" dirty="0" smtClean="0"/>
              <a:t> </a:t>
            </a:r>
            <a:r>
              <a:rPr lang="de-CH" dirty="0" err="1" smtClean="0"/>
              <a:t>Photogrammetry</a:t>
            </a:r>
            <a:r>
              <a:rPr lang="de-CH" dirty="0" smtClean="0"/>
              <a:t>, ETH </a:t>
            </a:r>
            <a:r>
              <a:rPr lang="de-CH" dirty="0" err="1" smtClean="0"/>
              <a:t>Zurich</a:t>
            </a:r>
            <a:r>
              <a:rPr lang="de-CH" dirty="0" smtClean="0"/>
              <a:t>, </a:t>
            </a:r>
            <a:r>
              <a:rPr lang="de-CH" dirty="0" err="1" smtClean="0"/>
              <a:t>Switzerland</a:t>
            </a:r>
            <a:endParaRPr lang="de-CH" dirty="0" smtClean="0"/>
          </a:p>
          <a:p>
            <a:pPr marL="457200" indent="-457200">
              <a:buClr>
                <a:schemeClr val="bg1"/>
              </a:buClr>
              <a:buFont typeface="+mj-lt"/>
              <a:buAutoNum type="arabicParenR"/>
            </a:pPr>
            <a:r>
              <a:rPr lang="de-CH" dirty="0"/>
              <a:t>GNSS Research </a:t>
            </a:r>
            <a:r>
              <a:rPr lang="de-CH" dirty="0" err="1" smtClean="0"/>
              <a:t>Centre</a:t>
            </a:r>
            <a:r>
              <a:rPr lang="de-CH" dirty="0" smtClean="0"/>
              <a:t>, Curtin University, </a:t>
            </a:r>
            <a:r>
              <a:rPr lang="de-CH" dirty="0" err="1" smtClean="0"/>
              <a:t>Australia</a:t>
            </a:r>
            <a:endParaRPr lang="de-CH" dirty="0" smtClean="0"/>
          </a:p>
          <a:p>
            <a:pPr marL="457200" indent="-457200">
              <a:buClr>
                <a:schemeClr val="bg1"/>
              </a:buClr>
              <a:buFont typeface="+mj-lt"/>
              <a:buAutoNum type="arabicParenR"/>
            </a:pPr>
            <a:r>
              <a:rPr lang="de-CH" dirty="0" smtClean="0"/>
              <a:t>ESA/ESOC, Navigation Support Office, Darmstadt, Germany</a:t>
            </a:r>
          </a:p>
          <a:p>
            <a:pPr marL="457200" indent="-457200">
              <a:buAutoNum type="arabicParenR"/>
            </a:pPr>
            <a:endParaRPr lang="de-CH" sz="2000" dirty="0" smtClean="0"/>
          </a:p>
          <a:p>
            <a:endParaRPr lang="de-CH" sz="2000" dirty="0" smtClean="0"/>
          </a:p>
          <a:p>
            <a:endParaRPr lang="de-CH" sz="2000" dirty="0"/>
          </a:p>
        </p:txBody>
      </p:sp>
      <p:sp>
        <p:nvSpPr>
          <p:cNvPr id="6" name="Titel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Improvement in the estimation of troposphere zenith delays using high-accuracy clocks</a:t>
            </a:r>
            <a:endParaRPr lang="en-US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05.07.2017</a:t>
            </a: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M. Rothacher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00904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05.07.2017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M. Rothacher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10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Kinematic station height: varying the ZPD resolution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19" name="Grafik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00" y="1393200"/>
            <a:ext cx="4320000" cy="4320000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400" y="1393200"/>
            <a:ext cx="4320000" cy="4320000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1634137" y="5939394"/>
            <a:ext cx="9392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Aug 2015                     without (solid) and with (dashed) clock model                    Nov 2015</a:t>
            </a:r>
            <a:endParaRPr lang="en-US" dirty="0"/>
          </a:p>
        </p:txBody>
      </p:sp>
      <p:sp>
        <p:nvSpPr>
          <p:cNvPr id="11" name="Textfeld 10"/>
          <p:cNvSpPr txBox="1"/>
          <p:nvPr/>
        </p:nvSpPr>
        <p:spPr>
          <a:xfrm>
            <a:off x="4519455" y="4816448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CEBR</a:t>
            </a:r>
            <a:endParaRPr lang="en-US" dirty="0"/>
          </a:p>
        </p:txBody>
      </p:sp>
      <p:sp>
        <p:nvSpPr>
          <p:cNvPr id="12" name="Textfeld 11"/>
          <p:cNvSpPr txBox="1"/>
          <p:nvPr/>
        </p:nvSpPr>
        <p:spPr>
          <a:xfrm>
            <a:off x="10197782" y="4816448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CEBR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8775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16.09.2016</a:t>
            </a:r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MTR, ETHZ</a:t>
            </a:r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11</a:t>
            </a:fld>
            <a:endParaRPr lang="de-DE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75488" y="620715"/>
            <a:ext cx="9866281" cy="663455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 smtClean="0"/>
              <a:t>ZPD comparison with </a:t>
            </a:r>
            <a:r>
              <a:rPr lang="en-US" dirty="0" err="1" smtClean="0"/>
              <a:t>meteo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8835868" y="1636272"/>
            <a:ext cx="3351369" cy="4532048"/>
          </a:xfrm>
        </p:spPr>
        <p:txBody>
          <a:bodyPr/>
          <a:lstStyle/>
          <a:p>
            <a:r>
              <a:rPr lang="en-US" sz="2200" dirty="0"/>
              <a:t>STDs of the </a:t>
            </a:r>
            <a:r>
              <a:rPr lang="en-US" sz="2200" dirty="0" err="1" smtClean="0"/>
              <a:t>differen-ces</a:t>
            </a:r>
            <a:r>
              <a:rPr lang="en-US" sz="2200" dirty="0" smtClean="0"/>
              <a:t> ZPD(GPS) – ZPD (</a:t>
            </a:r>
            <a:r>
              <a:rPr lang="en-US" sz="2200" dirty="0" err="1" smtClean="0"/>
              <a:t>meteo</a:t>
            </a:r>
            <a:r>
              <a:rPr lang="en-US" sz="2200" dirty="0" smtClean="0"/>
              <a:t>)</a:t>
            </a:r>
            <a:endParaRPr lang="en-US" sz="2200" dirty="0"/>
          </a:p>
          <a:p>
            <a:pPr>
              <a:spcBef>
                <a:spcPts val="1200"/>
              </a:spcBef>
            </a:pPr>
            <a:r>
              <a:rPr lang="en-US" sz="2200" dirty="0" smtClean="0"/>
              <a:t>ZPD(</a:t>
            </a:r>
            <a:r>
              <a:rPr lang="en-US" sz="2200" dirty="0" err="1" smtClean="0"/>
              <a:t>meteo</a:t>
            </a:r>
            <a:r>
              <a:rPr lang="en-US" sz="2200" dirty="0" smtClean="0"/>
              <a:t>) are free </a:t>
            </a:r>
            <a:r>
              <a:rPr lang="en-US" sz="2200" dirty="0"/>
              <a:t>from </a:t>
            </a:r>
            <a:r>
              <a:rPr lang="en-US" sz="2200" dirty="0" smtClean="0"/>
              <a:t>correlations </a:t>
            </a:r>
            <a:r>
              <a:rPr lang="en-US" sz="2200" dirty="0"/>
              <a:t>with the heights and the </a:t>
            </a:r>
            <a:r>
              <a:rPr lang="en-US" sz="2200" dirty="0" smtClean="0"/>
              <a:t>clocks</a:t>
            </a:r>
          </a:p>
          <a:p>
            <a:pPr marL="0" indent="0">
              <a:buNone/>
            </a:pPr>
            <a:endParaRPr lang="en-US" sz="2200" dirty="0"/>
          </a:p>
          <a:p>
            <a:pPr marL="357188" indent="-357188">
              <a:buNone/>
              <a:tabLst>
                <a:tab pos="357188" algn="l"/>
              </a:tabLst>
            </a:pPr>
            <a:r>
              <a:rPr lang="en-US" sz="2200" dirty="0" smtClean="0">
                <a:sym typeface="Wingdings" panose="05000000000000000000" pitchFamily="2" charset="2"/>
              </a:rPr>
              <a:t>	</a:t>
            </a:r>
            <a:r>
              <a:rPr lang="en-US" sz="2200" b="1" dirty="0" smtClean="0"/>
              <a:t>Significant improve-</a:t>
            </a:r>
            <a:r>
              <a:rPr lang="en-US" sz="2200" b="1" dirty="0" err="1" smtClean="0"/>
              <a:t>ment</a:t>
            </a:r>
            <a:r>
              <a:rPr lang="en-US" sz="2200" b="1" dirty="0" smtClean="0"/>
              <a:t> </a:t>
            </a:r>
            <a:r>
              <a:rPr lang="en-US" sz="2200" dirty="0"/>
              <a:t>in the ZPD stability, especially for </a:t>
            </a:r>
            <a:r>
              <a:rPr lang="en-US" sz="2200" dirty="0" smtClean="0"/>
              <a:t>high </a:t>
            </a:r>
            <a:r>
              <a:rPr lang="en-US" sz="2200" dirty="0"/>
              <a:t>sampling </a:t>
            </a:r>
            <a:r>
              <a:rPr lang="en-US" sz="2200" dirty="0" smtClean="0"/>
              <a:t>rates</a:t>
            </a:r>
            <a:endParaRPr lang="en-US" sz="2200" dirty="0"/>
          </a:p>
        </p:txBody>
      </p:sp>
      <p:sp>
        <p:nvSpPr>
          <p:cNvPr id="13" name="Textfeld 12"/>
          <p:cNvSpPr txBox="1"/>
          <p:nvPr/>
        </p:nvSpPr>
        <p:spPr>
          <a:xfrm>
            <a:off x="3692201" y="6173550"/>
            <a:ext cx="219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August 9, 2015</a:t>
            </a:r>
          </a:p>
        </p:txBody>
      </p:sp>
      <p:pic>
        <p:nvPicPr>
          <p:cNvPr id="10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55"/>
          <a:stretch/>
        </p:blipFill>
        <p:spPr>
          <a:xfrm>
            <a:off x="139981" y="1608030"/>
            <a:ext cx="2879241" cy="1977549"/>
          </a:xfrm>
          <a:prstGeom prst="rect">
            <a:avLst/>
          </a:prstGeom>
        </p:spPr>
      </p:pic>
      <p:pic>
        <p:nvPicPr>
          <p:cNvPr id="11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4"/>
          <a:stretch/>
        </p:blipFill>
        <p:spPr>
          <a:xfrm>
            <a:off x="6029983" y="3777508"/>
            <a:ext cx="2662967" cy="2157145"/>
          </a:xfrm>
          <a:prstGeom prst="rect">
            <a:avLst/>
          </a:prstGeom>
        </p:spPr>
      </p:pic>
      <p:pic>
        <p:nvPicPr>
          <p:cNvPr id="12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5" b="8002"/>
          <a:stretch/>
        </p:blipFill>
        <p:spPr>
          <a:xfrm>
            <a:off x="3211036" y="1601053"/>
            <a:ext cx="2654569" cy="1984527"/>
          </a:xfrm>
          <a:prstGeom prst="rect">
            <a:avLst/>
          </a:prstGeom>
        </p:spPr>
      </p:pic>
      <p:pic>
        <p:nvPicPr>
          <p:cNvPr id="14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6" b="8872"/>
          <a:stretch/>
        </p:blipFill>
        <p:spPr>
          <a:xfrm>
            <a:off x="6023152" y="1601052"/>
            <a:ext cx="2669798" cy="1965760"/>
          </a:xfrm>
          <a:prstGeom prst="rect">
            <a:avLst/>
          </a:prstGeom>
        </p:spPr>
      </p:pic>
      <p:pic>
        <p:nvPicPr>
          <p:cNvPr id="15" name="Picture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6"/>
          <a:stretch/>
        </p:blipFill>
        <p:spPr>
          <a:xfrm>
            <a:off x="3206460" y="3777508"/>
            <a:ext cx="2659146" cy="2157145"/>
          </a:xfrm>
          <a:prstGeom prst="rect">
            <a:avLst/>
          </a:prstGeom>
        </p:spPr>
      </p:pic>
      <p:pic>
        <p:nvPicPr>
          <p:cNvPr id="16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28" y="3777508"/>
            <a:ext cx="2876194" cy="2157145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674345" y="1720858"/>
            <a:ext cx="941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/>
              <a:t>CEBR</a:t>
            </a:r>
            <a:endParaRPr lang="de-CH" dirty="0"/>
          </a:p>
        </p:txBody>
      </p:sp>
      <p:sp>
        <p:nvSpPr>
          <p:cNvPr id="17" name="Textfeld 16"/>
          <p:cNvSpPr txBox="1"/>
          <p:nvPr/>
        </p:nvSpPr>
        <p:spPr>
          <a:xfrm>
            <a:off x="3517010" y="1669042"/>
            <a:ext cx="941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/>
              <a:t>HERS</a:t>
            </a:r>
            <a:endParaRPr lang="de-CH" dirty="0"/>
          </a:p>
        </p:txBody>
      </p:sp>
      <p:sp>
        <p:nvSpPr>
          <p:cNvPr id="18" name="Textfeld 17"/>
          <p:cNvSpPr txBox="1"/>
          <p:nvPr/>
        </p:nvSpPr>
        <p:spPr>
          <a:xfrm>
            <a:off x="6273521" y="1674614"/>
            <a:ext cx="941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/>
              <a:t>HRAO</a:t>
            </a:r>
            <a:endParaRPr lang="de-CH" dirty="0"/>
          </a:p>
        </p:txBody>
      </p:sp>
      <p:sp>
        <p:nvSpPr>
          <p:cNvPr id="19" name="Textfeld 18"/>
          <p:cNvSpPr txBox="1"/>
          <p:nvPr/>
        </p:nvSpPr>
        <p:spPr>
          <a:xfrm>
            <a:off x="674345" y="3902296"/>
            <a:ext cx="941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/>
              <a:t>MGUE</a:t>
            </a:r>
            <a:endParaRPr lang="de-CH" dirty="0"/>
          </a:p>
        </p:txBody>
      </p:sp>
      <p:sp>
        <p:nvSpPr>
          <p:cNvPr id="20" name="Textfeld 19"/>
          <p:cNvSpPr txBox="1"/>
          <p:nvPr/>
        </p:nvSpPr>
        <p:spPr>
          <a:xfrm>
            <a:off x="3517010" y="3872140"/>
            <a:ext cx="941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/>
              <a:t>PTBB</a:t>
            </a:r>
            <a:endParaRPr lang="de-CH" dirty="0"/>
          </a:p>
        </p:txBody>
      </p:sp>
      <p:sp>
        <p:nvSpPr>
          <p:cNvPr id="21" name="Textfeld 20"/>
          <p:cNvSpPr txBox="1"/>
          <p:nvPr/>
        </p:nvSpPr>
        <p:spPr>
          <a:xfrm>
            <a:off x="6309792" y="3883694"/>
            <a:ext cx="941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/>
              <a:t>ZECK</a:t>
            </a:r>
            <a:endParaRPr lang="de-CH" dirty="0"/>
          </a:p>
        </p:txBody>
      </p:sp>
      <p:cxnSp>
        <p:nvCxnSpPr>
          <p:cNvPr id="9" name="Gerader Verbinder 8"/>
          <p:cNvCxnSpPr/>
          <p:nvPr/>
        </p:nvCxnSpPr>
        <p:spPr>
          <a:xfrm>
            <a:off x="5819297" y="6186613"/>
            <a:ext cx="535780" cy="0"/>
          </a:xfrm>
          <a:prstGeom prst="line">
            <a:avLst/>
          </a:prstGeom>
          <a:ln w="47625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r Verbinder 21"/>
          <p:cNvCxnSpPr/>
          <p:nvPr/>
        </p:nvCxnSpPr>
        <p:spPr>
          <a:xfrm>
            <a:off x="5819297" y="6555945"/>
            <a:ext cx="535780" cy="0"/>
          </a:xfrm>
          <a:prstGeom prst="line">
            <a:avLst/>
          </a:prstGeom>
          <a:ln w="4762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22"/>
          <p:cNvSpPr txBox="1"/>
          <p:nvPr/>
        </p:nvSpPr>
        <p:spPr>
          <a:xfrm>
            <a:off x="6457249" y="6016623"/>
            <a:ext cx="2845231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 err="1" smtClean="0"/>
              <a:t>Without</a:t>
            </a:r>
            <a:r>
              <a:rPr lang="de-CH" b="1" dirty="0" smtClean="0"/>
              <a:t> </a:t>
            </a:r>
            <a:r>
              <a:rPr lang="de-CH" b="1" dirty="0" err="1" smtClean="0"/>
              <a:t>clock</a:t>
            </a:r>
            <a:r>
              <a:rPr lang="de-CH" b="1" dirty="0" smtClean="0"/>
              <a:t> </a:t>
            </a:r>
            <a:r>
              <a:rPr lang="de-CH" b="1" dirty="0" err="1" smtClean="0"/>
              <a:t>modeling</a:t>
            </a:r>
            <a:endParaRPr lang="de-CH" b="1" dirty="0" smtClean="0"/>
          </a:p>
          <a:p>
            <a:pPr>
              <a:spcBef>
                <a:spcPts val="600"/>
              </a:spcBef>
            </a:pPr>
            <a:r>
              <a:rPr lang="de-CH" b="1" dirty="0" err="1" smtClean="0"/>
              <a:t>With</a:t>
            </a:r>
            <a:r>
              <a:rPr lang="de-CH" b="1" dirty="0" smtClean="0"/>
              <a:t> </a:t>
            </a:r>
            <a:r>
              <a:rPr lang="de-CH" b="1" dirty="0" err="1"/>
              <a:t>c</a:t>
            </a:r>
            <a:r>
              <a:rPr lang="de-CH" b="1" dirty="0" err="1" smtClean="0"/>
              <a:t>lock</a:t>
            </a:r>
            <a:r>
              <a:rPr lang="de-CH" b="1" dirty="0" smtClean="0"/>
              <a:t> </a:t>
            </a:r>
            <a:r>
              <a:rPr lang="de-CH" b="1" dirty="0" err="1" smtClean="0"/>
              <a:t>modeling</a:t>
            </a:r>
            <a:endParaRPr lang="de-CH" b="1" dirty="0"/>
          </a:p>
        </p:txBody>
      </p:sp>
    </p:spTree>
    <p:extLst>
      <p:ext uri="{BB962C8B-B14F-4D97-AF65-F5344CB8AC3E}">
        <p14:creationId xmlns:p14="http://schemas.microsoft.com/office/powerpoint/2010/main" val="11746274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365" y="1988726"/>
            <a:ext cx="4320000" cy="4320000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21" y="1988726"/>
            <a:ext cx="4320000" cy="4320000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365" y="1988726"/>
            <a:ext cx="4320000" cy="4320000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21" y="1988726"/>
            <a:ext cx="4320000" cy="4320000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365" y="1988726"/>
            <a:ext cx="4320000" cy="4320000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21" y="1988726"/>
            <a:ext cx="4320000" cy="4320000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365" y="1988726"/>
            <a:ext cx="4320000" cy="4320000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21" y="1988726"/>
            <a:ext cx="4320000" cy="4320000"/>
          </a:xfrm>
          <a:prstGeom prst="rect">
            <a:avLst/>
          </a:prstGeom>
        </p:spPr>
      </p:pic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31632" y="1401997"/>
            <a:ext cx="11653531" cy="4210046"/>
          </a:xfrm>
        </p:spPr>
        <p:txBody>
          <a:bodyPr/>
          <a:lstStyle/>
          <a:p>
            <a:r>
              <a:rPr lang="en-US" dirty="0" smtClean="0"/>
              <a:t>Comparison of ZPD from GPS and ZPD computed from IWV data (15 min </a:t>
            </a:r>
            <a:r>
              <a:rPr lang="en-US" dirty="0" err="1" smtClean="0"/>
              <a:t>samp</a:t>
            </a:r>
            <a:r>
              <a:rPr lang="en-US" dirty="0" smtClean="0"/>
              <a:t>.)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05.07.2017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M. Rothacher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12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31632" y="620714"/>
            <a:ext cx="11323975" cy="557637"/>
          </a:xfrm>
        </p:spPr>
        <p:txBody>
          <a:bodyPr/>
          <a:lstStyle/>
          <a:p>
            <a:r>
              <a:rPr lang="en-US" dirty="0" smtClean="0"/>
              <a:t>ZPD comparison with WVR, station CEBR</a:t>
            </a:r>
            <a:endParaRPr lang="en-US" dirty="0"/>
          </a:p>
        </p:txBody>
      </p:sp>
      <p:sp>
        <p:nvSpPr>
          <p:cNvPr id="10" name="Textfeld 9"/>
          <p:cNvSpPr txBox="1"/>
          <p:nvPr/>
        </p:nvSpPr>
        <p:spPr>
          <a:xfrm>
            <a:off x="6684840" y="6198772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Nov 2015</a:t>
            </a:r>
            <a:endParaRPr lang="en-US" b="1" dirty="0"/>
          </a:p>
        </p:txBody>
      </p:sp>
      <p:sp>
        <p:nvSpPr>
          <p:cNvPr id="9" name="Textfeld 8"/>
          <p:cNvSpPr txBox="1"/>
          <p:nvPr/>
        </p:nvSpPr>
        <p:spPr>
          <a:xfrm>
            <a:off x="4113660" y="6198772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Aug 2015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11230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5989152" y="1959998"/>
            <a:ext cx="6088039" cy="4210046"/>
          </a:xfrm>
        </p:spPr>
        <p:txBody>
          <a:bodyPr/>
          <a:lstStyle/>
          <a:p>
            <a:pPr marL="377825" indent="-377825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b="1" dirty="0" smtClean="0"/>
              <a:t>Accuracy:</a:t>
            </a:r>
            <a:r>
              <a:rPr lang="en-US" dirty="0" smtClean="0"/>
              <a:t> comparison of ZPD from GPS with/without clock model</a:t>
            </a:r>
          </a:p>
          <a:p>
            <a:pPr marL="377825" indent="-377825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b="1" dirty="0" smtClean="0"/>
              <a:t>Reduction </a:t>
            </a:r>
            <a:r>
              <a:rPr lang="en-US" b="1" dirty="0"/>
              <a:t>of the ZPD RMS </a:t>
            </a:r>
            <a:r>
              <a:rPr lang="en-US" dirty="0"/>
              <a:t>when applying the clock </a:t>
            </a:r>
            <a:r>
              <a:rPr lang="en-US" dirty="0" smtClean="0"/>
              <a:t>modeling</a:t>
            </a:r>
            <a:endParaRPr lang="en-US" dirty="0"/>
          </a:p>
          <a:p>
            <a:pPr marL="377825" indent="-377825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/>
              <a:t>Higher reduction at </a:t>
            </a:r>
            <a:r>
              <a:rPr lang="en-US" b="1" dirty="0"/>
              <a:t>high sampling rate </a:t>
            </a:r>
            <a:r>
              <a:rPr lang="en-US" dirty="0" smtClean="0"/>
              <a:t>for the </a:t>
            </a:r>
            <a:r>
              <a:rPr lang="en-US" dirty="0"/>
              <a:t>ZPD </a:t>
            </a:r>
            <a:r>
              <a:rPr lang="en-US" dirty="0" smtClean="0"/>
              <a:t>estimates</a:t>
            </a:r>
          </a:p>
          <a:p>
            <a:pPr marL="377825" indent="-377825">
              <a:spcBef>
                <a:spcPts val="1800"/>
              </a:spcBef>
              <a:buFont typeface="Arial" panose="020B0604020202020204" pitchFamily="34" charset="0"/>
              <a:buChar char="•"/>
            </a:pPr>
            <a:endParaRPr lang="en-US" dirty="0"/>
          </a:p>
          <a:p>
            <a:pPr marL="377825" indent="-377825">
              <a:spcBef>
                <a:spcPts val="1800"/>
              </a:spcBef>
              <a:buNone/>
            </a:pPr>
            <a:r>
              <a:rPr lang="en-US" b="1" dirty="0" smtClean="0">
                <a:sym typeface="Wingdings" panose="05000000000000000000" pitchFamily="2" charset="2"/>
              </a:rPr>
              <a:t>	</a:t>
            </a:r>
            <a:r>
              <a:rPr lang="en-US" b="1" dirty="0" smtClean="0"/>
              <a:t>Significant improvement of ZPD with clock modeling</a:t>
            </a:r>
            <a:endParaRPr lang="en-US" b="1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05.07.2017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M. Rothacher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13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31632" y="620714"/>
            <a:ext cx="11323975" cy="639126"/>
          </a:xfrm>
        </p:spPr>
        <p:txBody>
          <a:bodyPr/>
          <a:lstStyle/>
          <a:p>
            <a:r>
              <a:rPr lang="en-US" dirty="0" smtClean="0"/>
              <a:t>ZPD comparison with WVR, station CEBR, 2 days</a:t>
            </a:r>
            <a:endParaRPr lang="en-US" dirty="0"/>
          </a:p>
        </p:txBody>
      </p:sp>
      <p:pic>
        <p:nvPicPr>
          <p:cNvPr id="12" name="Grafik 1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632" y="1491404"/>
            <a:ext cx="5348255" cy="4817322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548640" y="5959714"/>
            <a:ext cx="1026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 smtClean="0"/>
              <a:t>15 min</a:t>
            </a:r>
            <a:endParaRPr lang="de-CH" b="1" dirty="0"/>
          </a:p>
        </p:txBody>
      </p:sp>
      <p:sp>
        <p:nvSpPr>
          <p:cNvPr id="14" name="Textfeld 13"/>
          <p:cNvSpPr txBox="1"/>
          <p:nvPr/>
        </p:nvSpPr>
        <p:spPr>
          <a:xfrm>
            <a:off x="5067459" y="5985378"/>
            <a:ext cx="1026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 smtClean="0"/>
              <a:t>2 </a:t>
            </a:r>
            <a:r>
              <a:rPr lang="de-CH" b="1" dirty="0" err="1" smtClean="0"/>
              <a:t>hours</a:t>
            </a:r>
            <a:r>
              <a:rPr lang="de-CH" b="1" dirty="0" smtClean="0"/>
              <a:t> </a:t>
            </a:r>
            <a:endParaRPr lang="de-CH" b="1" dirty="0"/>
          </a:p>
        </p:txBody>
      </p:sp>
      <p:sp>
        <p:nvSpPr>
          <p:cNvPr id="15" name="Textfeld 14"/>
          <p:cNvSpPr txBox="1"/>
          <p:nvPr/>
        </p:nvSpPr>
        <p:spPr>
          <a:xfrm rot="16200000">
            <a:off x="68583" y="2848863"/>
            <a:ext cx="102616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CH" dirty="0" smtClean="0"/>
              <a:t>[mm]</a:t>
            </a:r>
            <a:endParaRPr lang="de-CH" dirty="0"/>
          </a:p>
        </p:txBody>
      </p:sp>
      <p:cxnSp>
        <p:nvCxnSpPr>
          <p:cNvPr id="17" name="Gerader Verbinder 16"/>
          <p:cNvCxnSpPr/>
          <p:nvPr/>
        </p:nvCxnSpPr>
        <p:spPr>
          <a:xfrm>
            <a:off x="904240" y="1717040"/>
            <a:ext cx="599440" cy="10160"/>
          </a:xfrm>
          <a:prstGeom prst="line">
            <a:avLst/>
          </a:prstGeom>
          <a:ln w="412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hteck 17"/>
          <p:cNvSpPr/>
          <p:nvPr/>
        </p:nvSpPr>
        <p:spPr>
          <a:xfrm>
            <a:off x="872680" y="1427491"/>
            <a:ext cx="1038987" cy="4056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105945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31632" y="1600249"/>
            <a:ext cx="4184625" cy="4210046"/>
          </a:xfrm>
        </p:spPr>
        <p:txBody>
          <a:bodyPr/>
          <a:lstStyle/>
          <a:p>
            <a:r>
              <a:rPr lang="en-US" dirty="0" smtClean="0"/>
              <a:t>Comparison of ZWD (zenith wet delay) from GPS with/without clock model and ZWD from WVR data  (15 min sampling of ZWD, May 20-24, 2014)</a:t>
            </a:r>
          </a:p>
          <a:p>
            <a:endParaRPr lang="en-US" dirty="0"/>
          </a:p>
          <a:p>
            <a:pPr marL="0" indent="0">
              <a:buNone/>
              <a:tabLst>
                <a:tab pos="442913" algn="l"/>
              </a:tabLst>
            </a:pPr>
            <a:r>
              <a:rPr lang="en-US" dirty="0" smtClean="0">
                <a:sym typeface="Wingdings" panose="05000000000000000000" pitchFamily="2" charset="2"/>
              </a:rPr>
              <a:t>	Much increased stability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05.07.2017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M. Rothacher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14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31632" y="620714"/>
            <a:ext cx="11323975" cy="613726"/>
          </a:xfrm>
        </p:spPr>
        <p:txBody>
          <a:bodyPr/>
          <a:lstStyle/>
          <a:p>
            <a:r>
              <a:rPr lang="en-US" dirty="0" smtClean="0"/>
              <a:t>ZWD comparison with WVR, station ONSA, 5 days</a:t>
            </a:r>
            <a:endParaRPr lang="en-US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936" y="1497096"/>
            <a:ext cx="6676708" cy="500400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936" y="1497096"/>
            <a:ext cx="6676708" cy="500400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936" y="1497096"/>
            <a:ext cx="6676708" cy="5004000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5656211" y="1729345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May 2014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062194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31632" y="1493712"/>
            <a:ext cx="11323975" cy="4862830"/>
          </a:xfrm>
        </p:spPr>
        <p:txBody>
          <a:bodyPr/>
          <a:lstStyle/>
          <a:p>
            <a:r>
              <a:rPr lang="en-US" dirty="0" smtClean="0"/>
              <a:t>RMS of difference between ZWD from WVR data and from GPS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05.07.2017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M. Rothacher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15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31632" y="620714"/>
            <a:ext cx="11323975" cy="652078"/>
          </a:xfrm>
        </p:spPr>
        <p:txBody>
          <a:bodyPr/>
          <a:lstStyle/>
          <a:p>
            <a:r>
              <a:rPr lang="en-US" dirty="0" smtClean="0"/>
              <a:t>ZWD comparison with WVR, station ONSA, 5 days</a:t>
            </a:r>
            <a:endParaRPr lang="en-US" dirty="0"/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725" y="1948407"/>
            <a:ext cx="8903819" cy="4478782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9513304" y="5160813"/>
            <a:ext cx="24201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3525" indent="-263525"/>
            <a:r>
              <a:rPr lang="de-CH" sz="2000" b="1" dirty="0" smtClean="0">
                <a:sym typeface="Wingdings" panose="05000000000000000000" pitchFamily="2" charset="2"/>
              </a:rPr>
              <a:t> </a:t>
            </a:r>
            <a:r>
              <a:rPr lang="de-CH" sz="2000" b="1" dirty="0" smtClean="0"/>
              <a:t>All </a:t>
            </a:r>
            <a:r>
              <a:rPr lang="de-CH" sz="2000" b="1" dirty="0" err="1" smtClean="0"/>
              <a:t>solutions</a:t>
            </a:r>
            <a:r>
              <a:rPr lang="de-CH" sz="2000" b="1" dirty="0" smtClean="0"/>
              <a:t> </a:t>
            </a:r>
            <a:r>
              <a:rPr lang="de-CH" sz="2000" b="1" dirty="0" err="1" smtClean="0"/>
              <a:t>imptrove</a:t>
            </a:r>
            <a:r>
              <a:rPr lang="de-CH" sz="2000" b="1" dirty="0" smtClean="0"/>
              <a:t> </a:t>
            </a:r>
            <a:r>
              <a:rPr lang="de-CH" sz="2000" b="1" dirty="0" err="1" smtClean="0"/>
              <a:t>with</a:t>
            </a:r>
            <a:r>
              <a:rPr lang="de-CH" sz="2000" b="1" dirty="0" smtClean="0"/>
              <a:t> </a:t>
            </a:r>
            <a:r>
              <a:rPr lang="de-CH" sz="2000" b="1" dirty="0" err="1" smtClean="0"/>
              <a:t>clock</a:t>
            </a:r>
            <a:r>
              <a:rPr lang="de-CH" sz="2000" b="1" dirty="0" smtClean="0"/>
              <a:t> </a:t>
            </a:r>
            <a:r>
              <a:rPr lang="de-CH" sz="2000" b="1" dirty="0" err="1" smtClean="0"/>
              <a:t>modeling</a:t>
            </a:r>
            <a:endParaRPr lang="de-CH" sz="2000" b="1" dirty="0"/>
          </a:p>
        </p:txBody>
      </p:sp>
      <p:sp>
        <p:nvSpPr>
          <p:cNvPr id="14" name="Rechteck 13"/>
          <p:cNvSpPr/>
          <p:nvPr/>
        </p:nvSpPr>
        <p:spPr>
          <a:xfrm>
            <a:off x="917120" y="4800411"/>
            <a:ext cx="8573028" cy="318977"/>
          </a:xfrm>
          <a:prstGeom prst="rect">
            <a:avLst/>
          </a:prstGeom>
          <a:noFill/>
          <a:ln w="63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5" name="Rechteck 14"/>
          <p:cNvSpPr/>
          <p:nvPr/>
        </p:nvSpPr>
        <p:spPr>
          <a:xfrm>
            <a:off x="945084" y="3070828"/>
            <a:ext cx="8573028" cy="318977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6" name="Rechteck 15"/>
          <p:cNvSpPr/>
          <p:nvPr/>
        </p:nvSpPr>
        <p:spPr>
          <a:xfrm>
            <a:off x="923481" y="5079331"/>
            <a:ext cx="8573028" cy="318977"/>
          </a:xfrm>
          <a:prstGeom prst="rect">
            <a:avLst/>
          </a:prstGeom>
          <a:noFill/>
          <a:ln w="63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7" name="Rechteck 16"/>
          <p:cNvSpPr/>
          <p:nvPr/>
        </p:nvSpPr>
        <p:spPr>
          <a:xfrm>
            <a:off x="951445" y="3349748"/>
            <a:ext cx="8573028" cy="318977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8" name="Rechteck 17"/>
          <p:cNvSpPr/>
          <p:nvPr/>
        </p:nvSpPr>
        <p:spPr>
          <a:xfrm>
            <a:off x="924525" y="5359766"/>
            <a:ext cx="8573028" cy="318977"/>
          </a:xfrm>
          <a:prstGeom prst="rect">
            <a:avLst/>
          </a:prstGeom>
          <a:noFill/>
          <a:ln w="63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9" name="Rechteck 18"/>
          <p:cNvSpPr/>
          <p:nvPr/>
        </p:nvSpPr>
        <p:spPr>
          <a:xfrm>
            <a:off x="952489" y="3630183"/>
            <a:ext cx="8573028" cy="318977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0" name="Rechteck 19"/>
          <p:cNvSpPr/>
          <p:nvPr/>
        </p:nvSpPr>
        <p:spPr>
          <a:xfrm>
            <a:off x="921675" y="5657477"/>
            <a:ext cx="8573028" cy="318977"/>
          </a:xfrm>
          <a:prstGeom prst="rect">
            <a:avLst/>
          </a:prstGeom>
          <a:noFill/>
          <a:ln w="63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1" name="Rechteck 20"/>
          <p:cNvSpPr/>
          <p:nvPr/>
        </p:nvSpPr>
        <p:spPr>
          <a:xfrm>
            <a:off x="949639" y="3927894"/>
            <a:ext cx="8573028" cy="318977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2" name="Rechteck 21"/>
          <p:cNvSpPr/>
          <p:nvPr/>
        </p:nvSpPr>
        <p:spPr>
          <a:xfrm>
            <a:off x="921675" y="5944037"/>
            <a:ext cx="8573028" cy="318977"/>
          </a:xfrm>
          <a:prstGeom prst="rect">
            <a:avLst/>
          </a:prstGeom>
          <a:noFill/>
          <a:ln w="63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3" name="Rechteck 22"/>
          <p:cNvSpPr/>
          <p:nvPr/>
        </p:nvSpPr>
        <p:spPr>
          <a:xfrm>
            <a:off x="949639" y="4214454"/>
            <a:ext cx="8573028" cy="318977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455978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Clock modeling not only improves kinematic heights but also ZPDs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With clock modeling there is no degradation in ZPDs, even for time resolution for ZPDs of 15 minutes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Comparison with </a:t>
            </a:r>
            <a:r>
              <a:rPr lang="en-US" dirty="0" err="1" smtClean="0"/>
              <a:t>meteo</a:t>
            </a:r>
            <a:r>
              <a:rPr lang="en-US" dirty="0" smtClean="0"/>
              <a:t> and WVR data (CEBR and ONSA) </a:t>
            </a:r>
            <a:r>
              <a:rPr lang="en-US" dirty="0" smtClean="0">
                <a:sym typeface="Wingdings" panose="05000000000000000000" pitchFamily="2" charset="2"/>
              </a:rPr>
              <a:t> improved ZWD for all solutions, when modeling the station clock</a:t>
            </a:r>
            <a:endParaRPr lang="en-US" dirty="0">
              <a:sym typeface="Wingdings" panose="05000000000000000000" pitchFamily="2" charset="2"/>
            </a:endParaRPr>
          </a:p>
          <a:p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Next step: verification with a much larger data sets 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05.07.2017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M. Rothacher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16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31632" y="620714"/>
            <a:ext cx="11323975" cy="577150"/>
          </a:xfrm>
        </p:spPr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onclusions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2898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31631" y="1648272"/>
            <a:ext cx="11323975" cy="4210046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dirty="0" smtClean="0"/>
              <a:t>Introduction: clock modeling and kinematic height estimation 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Motivation for this study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Results without and with clock modeling:</a:t>
            </a:r>
          </a:p>
          <a:p>
            <a:pPr lvl="1">
              <a:spcBef>
                <a:spcPts val="1800"/>
              </a:spcBef>
            </a:pPr>
            <a:r>
              <a:rPr lang="en-US" dirty="0" smtClean="0"/>
              <a:t>Influence on kinematic heights</a:t>
            </a:r>
          </a:p>
          <a:p>
            <a:pPr lvl="1">
              <a:spcBef>
                <a:spcPts val="1800"/>
              </a:spcBef>
            </a:pPr>
            <a:r>
              <a:rPr lang="en-US" dirty="0" smtClean="0"/>
              <a:t>Influence on zenith path delays (ZPD)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Comparison with </a:t>
            </a:r>
            <a:r>
              <a:rPr lang="en-US" dirty="0" err="1" smtClean="0"/>
              <a:t>meteo</a:t>
            </a:r>
            <a:r>
              <a:rPr lang="en-US" dirty="0" smtClean="0"/>
              <a:t> and WVR data (CEBR and ONSA)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Conclusions</a:t>
            </a:r>
          </a:p>
          <a:p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05.07.2017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M. Rothacher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2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31632" y="620714"/>
            <a:ext cx="11323975" cy="577150"/>
          </a:xfrm>
        </p:spPr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9233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Inhaltsplatzhalt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indent="-457200">
                  <a:buFont typeface="+mj-lt"/>
                  <a:buAutoNum type="arabicParenR"/>
                </a:pPr>
                <a:r>
                  <a:rPr lang="en-US" b="1" dirty="0" smtClean="0">
                    <a:solidFill>
                      <a:schemeClr val="tx1"/>
                    </a:solidFill>
                  </a:rPr>
                  <a:t>Standard deviation </a:t>
                </a:r>
                <a14:m>
                  <m:oMath xmlns:m="http://schemas.openxmlformats.org/officeDocument/2006/math">
                    <m:r>
                      <a:rPr lang="de-CH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𝝈</m:t>
                    </m:r>
                  </m:oMath>
                </a14:m>
                <a:r>
                  <a:rPr lang="en-US" b="1" dirty="0">
                    <a:solidFill>
                      <a:schemeClr val="tx1"/>
                    </a:solidFill>
                  </a:rPr>
                  <a:t>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of clock estimates </a:t>
                </a:r>
                <a:r>
                  <a:rPr lang="de-CH" dirty="0" smtClean="0">
                    <a:solidFill>
                      <a:schemeClr val="tx1"/>
                    </a:solidFill>
                  </a:rPr>
                  <a:t>after </a:t>
                </a:r>
                <a:r>
                  <a:rPr lang="en-US" dirty="0">
                    <a:solidFill>
                      <a:schemeClr val="tx1"/>
                    </a:solidFill>
                  </a:rPr>
                  <a:t>removing</a:t>
                </a:r>
                <a:r>
                  <a:rPr lang="de-CH" dirty="0">
                    <a:solidFill>
                      <a:schemeClr val="tx1"/>
                    </a:solidFill>
                  </a:rPr>
                  <a:t> a linear </a:t>
                </a:r>
                <a:r>
                  <a:rPr lang="de-CH" dirty="0" err="1" smtClean="0">
                    <a:solidFill>
                      <a:schemeClr val="tx1"/>
                    </a:solidFill>
                  </a:rPr>
                  <a:t>polynomial</a:t>
                </a:r>
                <a:r>
                  <a:rPr lang="de-CH" dirty="0">
                    <a:solidFill>
                      <a:schemeClr val="tx1"/>
                    </a:solidFill>
                  </a:rPr>
                  <a:t> </a:t>
                </a:r>
                <a:r>
                  <a:rPr lang="de-CH" dirty="0" err="1" smtClean="0">
                    <a:solidFill>
                      <a:schemeClr val="tx1"/>
                    </a:solidFill>
                  </a:rPr>
                  <a:t>over</a:t>
                </a:r>
                <a:r>
                  <a:rPr lang="de-CH" dirty="0" smtClean="0">
                    <a:solidFill>
                      <a:schemeClr val="tx1"/>
                    </a:solidFill>
                  </a:rPr>
                  <a:t> </a:t>
                </a:r>
                <a:r>
                  <a:rPr lang="de-CH" dirty="0" err="1" smtClean="0">
                    <a:solidFill>
                      <a:schemeClr val="tx1"/>
                    </a:solidFill>
                  </a:rPr>
                  <a:t>one</a:t>
                </a:r>
                <a:r>
                  <a:rPr lang="de-CH" dirty="0" smtClean="0">
                    <a:solidFill>
                      <a:schemeClr val="tx1"/>
                    </a:solidFill>
                  </a:rPr>
                  <a:t> </a:t>
                </a:r>
                <a:r>
                  <a:rPr lang="de-CH" dirty="0" err="1" smtClean="0">
                    <a:solidFill>
                      <a:schemeClr val="tx1"/>
                    </a:solidFill>
                  </a:rPr>
                  <a:t>day</a:t>
                </a:r>
                <a:endParaRPr lang="de-CH" dirty="0">
                  <a:solidFill>
                    <a:schemeClr val="tx1"/>
                  </a:solidFill>
                </a:endParaRPr>
              </a:p>
              <a:p>
                <a:pPr marL="457200" indent="-457200">
                  <a:buFont typeface="+mj-lt"/>
                  <a:buAutoNum type="arabicParenR"/>
                </a:pPr>
                <a:r>
                  <a:rPr lang="en-US" dirty="0">
                    <a:solidFill>
                      <a:schemeClr val="tx1"/>
                    </a:solidFill>
                  </a:rPr>
                  <a:t>S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tandard deviation of </a:t>
                </a:r>
                <a:r>
                  <a:rPr lang="en-US" b="1" dirty="0" smtClean="0">
                    <a:solidFill>
                      <a:schemeClr val="tx1"/>
                    </a:solidFill>
                  </a:rPr>
                  <a:t>epoch-to-epoch </a:t>
                </a:r>
                <a:r>
                  <a:rPr lang="en-US" b="1" dirty="0" smtClean="0">
                    <a:solidFill>
                      <a:schemeClr val="tx1"/>
                    </a:solidFill>
                  </a:rPr>
                  <a:t>clock                                             differences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CH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r>
                          <a:rPr lang="de-CH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sub>
                    </m:sSub>
                  </m:oMath>
                </a14:m>
                <a:r>
                  <a:rPr lang="de-CH" b="0" dirty="0" smtClean="0">
                    <a:solidFill>
                      <a:schemeClr val="tx1"/>
                    </a:solidFill>
                  </a:rPr>
                  <a:t> after </a:t>
                </a:r>
                <a:r>
                  <a:rPr lang="en-US" b="0" dirty="0" smtClean="0">
                    <a:solidFill>
                      <a:schemeClr val="tx1"/>
                    </a:solidFill>
                  </a:rPr>
                  <a:t>removing</a:t>
                </a:r>
                <a:r>
                  <a:rPr lang="de-CH" b="0" dirty="0" smtClean="0">
                    <a:solidFill>
                      <a:schemeClr val="tx1"/>
                    </a:solidFill>
                  </a:rPr>
                  <a:t> a linear </a:t>
                </a:r>
                <a:r>
                  <a:rPr lang="de-CH" b="0" dirty="0" err="1" smtClean="0">
                    <a:solidFill>
                      <a:schemeClr val="tx1"/>
                    </a:solidFill>
                  </a:rPr>
                  <a:t>polynomial</a:t>
                </a:r>
                <a:r>
                  <a:rPr lang="de-CH" b="0" dirty="0" smtClean="0">
                    <a:solidFill>
                      <a:schemeClr val="tx1"/>
                    </a:solidFill>
                  </a:rPr>
                  <a:t>.</a:t>
                </a:r>
              </a:p>
              <a:p>
                <a:endParaRPr lang="en-US" sz="900" dirty="0" smtClean="0"/>
              </a:p>
              <a:p>
                <a:pPr>
                  <a:spcBef>
                    <a:spcPts val="1200"/>
                  </a:spcBef>
                </a:pPr>
                <a:r>
                  <a:rPr lang="en-US" dirty="0" smtClean="0"/>
                  <a:t>Standard deviations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CH" i="1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of the order of </a:t>
                </a:r>
                <a:r>
                  <a:rPr lang="en-US" dirty="0" smtClean="0"/>
                  <a:t>30-120 </a:t>
                </a:r>
                <a:r>
                  <a:rPr lang="en-US" dirty="0" err="1" smtClean="0"/>
                  <a:t>ps</a:t>
                </a:r>
                <a:r>
                  <a:rPr lang="en-US" dirty="0" smtClean="0"/>
                  <a:t>                                                 (</a:t>
                </a:r>
                <a:r>
                  <a:rPr lang="en-US" dirty="0" smtClean="0"/>
                  <a:t>1 </a:t>
                </a:r>
                <a:r>
                  <a:rPr lang="en-US" dirty="0" smtClean="0"/>
                  <a:t>- </a:t>
                </a:r>
                <a:r>
                  <a:rPr lang="en-US" dirty="0" smtClean="0"/>
                  <a:t>4 </a:t>
                </a:r>
                <a:r>
                  <a:rPr lang="en-US" dirty="0" smtClean="0"/>
                  <a:t>cm)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dirty="0" smtClean="0"/>
                  <a:t>The epoch-to-epoch repeatability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CH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de-CH" i="1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de-CH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dirty="0" smtClean="0"/>
                  <a:t> is on the</a:t>
                </a:r>
                <a:br>
                  <a:rPr lang="en-US" dirty="0" smtClean="0"/>
                </a:br>
                <a:r>
                  <a:rPr lang="en-US" dirty="0" smtClean="0"/>
                  <a:t>level of 10 - 20 </a:t>
                </a:r>
                <a:r>
                  <a:rPr lang="en-US" dirty="0" err="1" smtClean="0"/>
                  <a:t>ps</a:t>
                </a:r>
                <a:r>
                  <a:rPr lang="en-US" dirty="0" smtClean="0"/>
                  <a:t> (</a:t>
                </a:r>
                <a:r>
                  <a:rPr lang="en-US" dirty="0" smtClean="0"/>
                  <a:t>3 - 6 </a:t>
                </a:r>
                <a:r>
                  <a:rPr lang="en-US" dirty="0" smtClean="0"/>
                  <a:t>mm, phase noise)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dirty="0" smtClean="0"/>
                  <a:t>Indication of the size of </a:t>
                </a:r>
                <a:r>
                  <a:rPr lang="en-US" dirty="0" smtClean="0"/>
                  <a:t>the constraints for the clocks</a:t>
                </a:r>
                <a:endParaRPr lang="en-US" dirty="0" smtClean="0"/>
              </a:p>
              <a:p>
                <a:endParaRPr lang="en-US" dirty="0" smtClean="0"/>
              </a:p>
              <a:p>
                <a:endParaRPr lang="de-CH" b="0" dirty="0" smtClean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</p:txBody>
          </p:sp>
        </mc:Choice>
        <mc:Fallback>
          <p:sp>
            <p:nvSpPr>
              <p:cNvPr id="2" name="Inhaltsplatzhalt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23" t="-2026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05.07.2017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M. Rothacher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3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Highly accurate </a:t>
            </a:r>
            <a:r>
              <a:rPr lang="en-US" dirty="0" smtClean="0"/>
              <a:t>clocks (H-masers)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Clock quality of some selected IGS stations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7" name="Tabel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04792093"/>
                  </p:ext>
                </p:extLst>
              </p:nvPr>
            </p:nvGraphicFramePr>
            <p:xfrm>
              <a:off x="8065610" y="2831147"/>
              <a:ext cx="3609429" cy="259588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130634">
                      <a:extLst>
                        <a:ext uri="{9D8B030D-6E8A-4147-A177-3AD203B41FA5}">
                          <a16:colId xmlns:a16="http://schemas.microsoft.com/office/drawing/2014/main" val="3796531608"/>
                        </a:ext>
                      </a:extLst>
                    </a:gridCol>
                    <a:gridCol w="1211855">
                      <a:extLst>
                        <a:ext uri="{9D8B030D-6E8A-4147-A177-3AD203B41FA5}">
                          <a16:colId xmlns:a16="http://schemas.microsoft.com/office/drawing/2014/main" val="3639837681"/>
                        </a:ext>
                      </a:extLst>
                    </a:gridCol>
                    <a:gridCol w="1266940">
                      <a:extLst>
                        <a:ext uri="{9D8B030D-6E8A-4147-A177-3AD203B41FA5}">
                          <a16:colId xmlns:a16="http://schemas.microsoft.com/office/drawing/2014/main" val="156497014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Station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de-CH" b="0" i="1" smtClean="0"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</m:oMath>
                          </a14:m>
                          <a:r>
                            <a:rPr lang="en-US" dirty="0" smtClean="0"/>
                            <a:t> (in </a:t>
                          </a:r>
                          <a:r>
                            <a:rPr lang="en-US" dirty="0" err="1" smtClean="0"/>
                            <a:t>ps</a:t>
                          </a:r>
                          <a:r>
                            <a:rPr lang="en-US" dirty="0" smtClean="0"/>
                            <a:t>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de-CH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de-CH" i="1">
                                      <a:latin typeface="Cambria Math" panose="02040503050406030204" pitchFamily="18" charset="0"/>
                                    </a:rPr>
                                    <m:t>σ</m:t>
                                  </m:r>
                                </m:e>
                                <m:sub>
                                  <m:r>
                                    <a:rPr lang="de-CH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 smtClean="0"/>
                            <a:t> (in </a:t>
                          </a:r>
                          <a:r>
                            <a:rPr lang="en-US" dirty="0" err="1" smtClean="0"/>
                            <a:t>ps</a:t>
                          </a:r>
                          <a:r>
                            <a:rPr lang="en-US" dirty="0" smtClean="0"/>
                            <a:t>)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37255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CEBR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86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19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0522208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HERS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30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13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239657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HRAO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39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11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223617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MGUE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27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10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826361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PTBB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114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12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43865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ZECK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30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11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5416724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7" name="Tabel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04792093"/>
                  </p:ext>
                </p:extLst>
              </p:nvPr>
            </p:nvGraphicFramePr>
            <p:xfrm>
              <a:off x="8065610" y="2831147"/>
              <a:ext cx="3609429" cy="259588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130634">
                      <a:extLst>
                        <a:ext uri="{9D8B030D-6E8A-4147-A177-3AD203B41FA5}">
                          <a16:colId xmlns:a16="http://schemas.microsoft.com/office/drawing/2014/main" val="3796531608"/>
                        </a:ext>
                      </a:extLst>
                    </a:gridCol>
                    <a:gridCol w="1211855">
                      <a:extLst>
                        <a:ext uri="{9D8B030D-6E8A-4147-A177-3AD203B41FA5}">
                          <a16:colId xmlns:a16="http://schemas.microsoft.com/office/drawing/2014/main" val="3639837681"/>
                        </a:ext>
                      </a:extLst>
                    </a:gridCol>
                    <a:gridCol w="1266940">
                      <a:extLst>
                        <a:ext uri="{9D8B030D-6E8A-4147-A177-3AD203B41FA5}">
                          <a16:colId xmlns:a16="http://schemas.microsoft.com/office/drawing/2014/main" val="156497014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Station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3"/>
                          <a:stretch>
                            <a:fillRect l="-93970" t="-8197" r="-106533" b="-6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3"/>
                          <a:stretch>
                            <a:fillRect l="-185577" t="-8197" r="-1923" b="-6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637255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CEBR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86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19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0522208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HERS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30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13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239657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HRAO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39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11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223617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MGUE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27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10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826361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PTBB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114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12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43865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ZECK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30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11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5416724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1" name="Textfeld 10"/>
          <p:cNvSpPr txBox="1"/>
          <p:nvPr/>
        </p:nvSpPr>
        <p:spPr>
          <a:xfrm>
            <a:off x="9121376" y="5645902"/>
            <a:ext cx="173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August 8,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6180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Inhaltsplatzhalt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Clocks are modelled with offset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CH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de-CH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, drift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CH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de-CH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and a stochastic parameter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CH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de-CH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Relative constraints may be imposed on the stochastic parameter 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Very weak absolute constraints are imposed for regularization</a:t>
                </a:r>
              </a:p>
            </p:txBody>
          </p:sp>
        </mc:Choice>
        <mc:Fallback xmlns="">
          <p:sp>
            <p:nvSpPr>
              <p:cNvPr id="2" name="Inhaltsplatzhalt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23" t="-20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05.07.2017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M. Rothacher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4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Highly accurate clocks</a:t>
            </a:r>
            <a:br>
              <a:rPr lang="en-US" dirty="0" smtClean="0"/>
            </a:br>
            <a:r>
              <a:rPr lang="en-US" dirty="0" smtClean="0"/>
              <a:t>Clock model</a:t>
            </a:r>
            <a:endParaRPr lang="en-US" dirty="0"/>
          </a:p>
        </p:txBody>
      </p:sp>
      <p:pic>
        <p:nvPicPr>
          <p:cNvPr id="8" name="Grafik 7" descr="Bildschirmausschnitt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132" y="2443052"/>
            <a:ext cx="6608891" cy="950252"/>
          </a:xfrm>
          <a:prstGeom prst="rect">
            <a:avLst/>
          </a:prstGeom>
        </p:spPr>
      </p:pic>
      <p:pic>
        <p:nvPicPr>
          <p:cNvPr id="9" name="Grafik 8" descr="Bildschirmausschnitt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740" y="4344902"/>
            <a:ext cx="3636677" cy="650172"/>
          </a:xfrm>
          <a:prstGeom prst="rect">
            <a:avLst/>
          </a:prstGeom>
        </p:spPr>
      </p:pic>
      <p:pic>
        <p:nvPicPr>
          <p:cNvPr id="10" name="Grafik 9" descr="Bildschirmausschnitt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86"/>
          <a:stretch/>
        </p:blipFill>
        <p:spPr>
          <a:xfrm>
            <a:off x="7382788" y="4175392"/>
            <a:ext cx="1586134" cy="1112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6516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05.07.2017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M. Rothacher</a:t>
            </a:r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br>
              <a:rPr lang="en-US" dirty="0" smtClean="0"/>
            </a:br>
            <a:r>
              <a:rPr lang="en-US" dirty="0" smtClean="0"/>
              <a:t>Kinematic station height with clock model</a:t>
            </a:r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5</a:t>
            </a:fld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Inhaltsplatzhalter 8"/>
              <p:cNvSpPr>
                <a:spLocks noGrp="1"/>
              </p:cNvSpPr>
              <p:nvPr>
                <p:ph idx="1"/>
              </p:nvPr>
            </p:nvSpPr>
            <p:spPr>
              <a:xfrm>
                <a:off x="431632" y="2024064"/>
                <a:ext cx="6408079" cy="4210046"/>
              </a:xfrm>
            </p:spPr>
            <p:txBody>
              <a:bodyPr/>
              <a:lstStyle/>
              <a:p>
                <a:r>
                  <a:rPr lang="en-US" dirty="0" smtClean="0"/>
                  <a:t>Standard deviation of kinematic heights without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CH" i="1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dirty="0" smtClean="0"/>
                  <a:t>) and with best clock model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CH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de-CH" i="1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de-CH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 smtClean="0"/>
                  <a:t>)</a:t>
                </a:r>
              </a:p>
              <a:p>
                <a:endParaRPr lang="de-CH" dirty="0"/>
              </a:p>
            </p:txBody>
          </p:sp>
        </mc:Choice>
        <mc:Fallback xmlns="">
          <p:sp>
            <p:nvSpPr>
              <p:cNvPr id="9" name="Inhaltsplatzhalter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1632" y="2024064"/>
                <a:ext cx="6408079" cy="4210046"/>
              </a:xfrm>
              <a:blipFill>
                <a:blip r:embed="rId2"/>
                <a:stretch>
                  <a:fillRect l="-571" t="-20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Grafi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607" y="1740482"/>
            <a:ext cx="4320000" cy="432000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607" y="1740482"/>
            <a:ext cx="4320000" cy="432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elle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017748"/>
                  </p:ext>
                </p:extLst>
              </p:nvPr>
            </p:nvGraphicFramePr>
            <p:xfrm>
              <a:off x="668811" y="3183689"/>
              <a:ext cx="5765040" cy="259588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451628">
                      <a:extLst>
                        <a:ext uri="{9D8B030D-6E8A-4147-A177-3AD203B41FA5}">
                          <a16:colId xmlns:a16="http://schemas.microsoft.com/office/drawing/2014/main" val="3796531608"/>
                        </a:ext>
                      </a:extLst>
                    </a:gridCol>
                    <a:gridCol w="1261739">
                      <a:extLst>
                        <a:ext uri="{9D8B030D-6E8A-4147-A177-3AD203B41FA5}">
                          <a16:colId xmlns:a16="http://schemas.microsoft.com/office/drawing/2014/main" val="3639837681"/>
                        </a:ext>
                      </a:extLst>
                    </a:gridCol>
                    <a:gridCol w="1322024">
                      <a:extLst>
                        <a:ext uri="{9D8B030D-6E8A-4147-A177-3AD203B41FA5}">
                          <a16:colId xmlns:a16="http://schemas.microsoft.com/office/drawing/2014/main" val="1564970142"/>
                        </a:ext>
                      </a:extLst>
                    </a:gridCol>
                    <a:gridCol w="1729649">
                      <a:extLst>
                        <a:ext uri="{9D8B030D-6E8A-4147-A177-3AD203B41FA5}">
                          <a16:colId xmlns:a16="http://schemas.microsoft.com/office/drawing/2014/main" val="176869665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Station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de-CH" b="0" i="1" smtClean="0"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</m:oMath>
                          </a14:m>
                          <a:r>
                            <a:rPr lang="en-US" dirty="0" smtClean="0"/>
                            <a:t> (in cm)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de-CH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de-CH" i="1">
                                      <a:latin typeface="Cambria Math" panose="02040503050406030204" pitchFamily="18" charset="0"/>
                                    </a:rPr>
                                    <m:t>σ</m:t>
                                  </m:r>
                                </m:e>
                                <m:sub>
                                  <m:r>
                                    <a:rPr lang="de-CH" b="1" i="1" smtClean="0">
                                      <a:latin typeface="Cambria Math" panose="02040503050406030204" pitchFamily="18" charset="0"/>
                                    </a:rPr>
                                    <m:t>𝒄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 smtClean="0"/>
                            <a:t> (in cm)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Improvement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37255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CEBR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8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2.0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0522208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HERS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2.3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239657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HRAO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49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14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3.5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223617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MGUE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12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2.4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826361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PTBB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10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2.5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43865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ZECK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3.0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5416724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elle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017748"/>
                  </p:ext>
                </p:extLst>
              </p:nvPr>
            </p:nvGraphicFramePr>
            <p:xfrm>
              <a:off x="668811" y="3183689"/>
              <a:ext cx="5765040" cy="259588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451628">
                      <a:extLst>
                        <a:ext uri="{9D8B030D-6E8A-4147-A177-3AD203B41FA5}">
                          <a16:colId xmlns:a16="http://schemas.microsoft.com/office/drawing/2014/main" val="3796531608"/>
                        </a:ext>
                      </a:extLst>
                    </a:gridCol>
                    <a:gridCol w="1261739">
                      <a:extLst>
                        <a:ext uri="{9D8B030D-6E8A-4147-A177-3AD203B41FA5}">
                          <a16:colId xmlns:a16="http://schemas.microsoft.com/office/drawing/2014/main" val="3639837681"/>
                        </a:ext>
                      </a:extLst>
                    </a:gridCol>
                    <a:gridCol w="1322024">
                      <a:extLst>
                        <a:ext uri="{9D8B030D-6E8A-4147-A177-3AD203B41FA5}">
                          <a16:colId xmlns:a16="http://schemas.microsoft.com/office/drawing/2014/main" val="1564970142"/>
                        </a:ext>
                      </a:extLst>
                    </a:gridCol>
                    <a:gridCol w="1729649">
                      <a:extLst>
                        <a:ext uri="{9D8B030D-6E8A-4147-A177-3AD203B41FA5}">
                          <a16:colId xmlns:a16="http://schemas.microsoft.com/office/drawing/2014/main" val="176869665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Station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5"/>
                          <a:stretch>
                            <a:fillRect l="-114904" t="-8197" r="-242788" b="-6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5"/>
                          <a:stretch>
                            <a:fillRect l="-205991" t="-8197" r="-132719" b="-6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Improvement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37255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CEBR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8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2.0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0522208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HERS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2.3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239657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HRAO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49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14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3.5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223617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MGUE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12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2.4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826361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PTBB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10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2.5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43865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ZECK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3.0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54167241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17" name="Gerader Verbinder 16"/>
          <p:cNvCxnSpPr/>
          <p:nvPr/>
        </p:nvCxnSpPr>
        <p:spPr>
          <a:xfrm>
            <a:off x="8032750" y="1921956"/>
            <a:ext cx="3568700" cy="3572313"/>
          </a:xfrm>
          <a:prstGeom prst="line">
            <a:avLst/>
          </a:prstGeom>
          <a:ln w="1905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5" name="Textfeld 14"/>
          <p:cNvSpPr txBox="1"/>
          <p:nvPr/>
        </p:nvSpPr>
        <p:spPr>
          <a:xfrm>
            <a:off x="10595544" y="5124937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PTBB</a:t>
            </a:r>
            <a:endParaRPr lang="en-US" dirty="0"/>
          </a:p>
        </p:txBody>
      </p:sp>
      <p:sp>
        <p:nvSpPr>
          <p:cNvPr id="20" name="Textfeld 19"/>
          <p:cNvSpPr txBox="1"/>
          <p:nvPr/>
        </p:nvSpPr>
        <p:spPr>
          <a:xfrm>
            <a:off x="9652040" y="4287655"/>
            <a:ext cx="4972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8465058" y="6077608"/>
            <a:ext cx="3099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 smtClean="0"/>
              <a:t>ZPD </a:t>
            </a:r>
            <a:r>
              <a:rPr lang="de-CH" b="1" dirty="0" err="1" smtClean="0"/>
              <a:t>sampling</a:t>
            </a:r>
            <a:r>
              <a:rPr lang="de-CH" b="1" dirty="0" smtClean="0"/>
              <a:t> </a:t>
            </a:r>
            <a:r>
              <a:rPr lang="de-CH" b="1" dirty="0" err="1" smtClean="0"/>
              <a:t>of</a:t>
            </a:r>
            <a:r>
              <a:rPr lang="de-CH" b="1" dirty="0" smtClean="0"/>
              <a:t> 2 </a:t>
            </a:r>
            <a:r>
              <a:rPr lang="de-CH" b="1" dirty="0" err="1" smtClean="0"/>
              <a:t>hours</a:t>
            </a:r>
            <a:endParaRPr lang="de-CH" b="1" dirty="0"/>
          </a:p>
        </p:txBody>
      </p:sp>
      <p:sp>
        <p:nvSpPr>
          <p:cNvPr id="6" name="Textfeld 5"/>
          <p:cNvSpPr txBox="1"/>
          <p:nvPr/>
        </p:nvSpPr>
        <p:spPr>
          <a:xfrm>
            <a:off x="8748522" y="1347504"/>
            <a:ext cx="2532888" cy="369332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CH" dirty="0" smtClean="0"/>
              <a:t>~ τ</a:t>
            </a:r>
            <a:r>
              <a:rPr lang="de-CH" baseline="30000" dirty="0" smtClean="0"/>
              <a:t>-1 </a:t>
            </a:r>
            <a:r>
              <a:rPr lang="de-CH" dirty="0" smtClean="0"/>
              <a:t>: </a:t>
            </a:r>
            <a:r>
              <a:rPr lang="de-CH" dirty="0" err="1" smtClean="0"/>
              <a:t>flicker</a:t>
            </a:r>
            <a:r>
              <a:rPr lang="de-CH" dirty="0" smtClean="0"/>
              <a:t> </a:t>
            </a:r>
            <a:r>
              <a:rPr lang="de-CH" dirty="0" err="1" smtClean="0"/>
              <a:t>noise</a:t>
            </a:r>
            <a:r>
              <a:rPr lang="de-CH" dirty="0" smtClean="0"/>
              <a:t>   </a:t>
            </a:r>
            <a:endParaRPr lang="de-CH" dirty="0"/>
          </a:p>
        </p:txBody>
      </p:sp>
      <p:cxnSp>
        <p:nvCxnSpPr>
          <p:cNvPr id="10" name="Gerader Verbinder 9"/>
          <p:cNvCxnSpPr/>
          <p:nvPr/>
        </p:nvCxnSpPr>
        <p:spPr>
          <a:xfrm flipH="1">
            <a:off x="8231860" y="1532170"/>
            <a:ext cx="516662" cy="610139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85267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0" grpId="0"/>
      <p:bldP spid="2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05.07.2017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M. Rothacher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6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br>
              <a:rPr lang="en-US" dirty="0" smtClean="0"/>
            </a:br>
            <a:r>
              <a:rPr lang="en-US" dirty="0" smtClean="0"/>
              <a:t>Correlation of troposphere, station clock, and height</a:t>
            </a:r>
            <a:endParaRPr lang="en-US" dirty="0"/>
          </a:p>
        </p:txBody>
      </p:sp>
      <p:grpSp>
        <p:nvGrpSpPr>
          <p:cNvPr id="25" name="Gruppieren 24"/>
          <p:cNvGrpSpPr/>
          <p:nvPr/>
        </p:nvGrpSpPr>
        <p:grpSpPr>
          <a:xfrm>
            <a:off x="4286296" y="2024064"/>
            <a:ext cx="3794950" cy="4210046"/>
            <a:chOff x="4286296" y="2024064"/>
            <a:chExt cx="3794950" cy="4210046"/>
          </a:xfrm>
        </p:grpSpPr>
        <p:sp>
          <p:nvSpPr>
            <p:cNvPr id="10" name="Inhaltsplatzhalter 1"/>
            <p:cNvSpPr txBox="1">
              <a:spLocks/>
            </p:cNvSpPr>
            <p:nvPr/>
          </p:nvSpPr>
          <p:spPr>
            <a:xfrm>
              <a:off x="4286296" y="2024064"/>
              <a:ext cx="3794950" cy="4210046"/>
            </a:xfrm>
            <a:prstGeom prst="rect">
              <a:avLst/>
            </a:prstGeom>
          </p:spPr>
          <p:txBody>
            <a:bodyPr vert="horz" lIns="140400" tIns="0" rIns="144000" bIns="0" rtlCol="0">
              <a:noAutofit/>
            </a:bodyPr>
            <a:lstStyle>
              <a:lvl1pPr marL="361950" indent="-36195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Clr>
                  <a:schemeClr val="bg2"/>
                </a:buClr>
                <a:buFont typeface="Wingdings" pitchFamily="2" charset="2"/>
                <a:buChar char="§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27063" indent="-265113" algn="l" defTabSz="914400" rtl="0" eaLnBrk="1" latinLnBrk="0" hangingPunct="1">
                <a:lnSpc>
                  <a:spcPct val="100000"/>
                </a:lnSpc>
                <a:spcBef>
                  <a:spcPts val="4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93763" indent="-266700" algn="l" defTabSz="914400" rtl="0" eaLnBrk="1" latinLnBrk="0" hangingPunct="1">
                <a:lnSpc>
                  <a:spcPct val="100000"/>
                </a:lnSpc>
                <a:spcBef>
                  <a:spcPts val="400"/>
                </a:spcBef>
                <a:buClr>
                  <a:schemeClr val="bg2"/>
                </a:buClr>
                <a:buFont typeface="Wingdings" pitchFamily="2" charset="2"/>
                <a:buChar char="§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77913" indent="-177800" algn="l" defTabSz="914400" rtl="0" eaLnBrk="1" latinLnBrk="0" hangingPunct="1">
                <a:lnSpc>
                  <a:spcPct val="100000"/>
                </a:lnSpc>
                <a:spcBef>
                  <a:spcPts val="400"/>
                </a:spcBef>
                <a:buClr>
                  <a:schemeClr val="bg2"/>
                </a:buClr>
                <a:buFont typeface="Wingdings" pitchFamily="2" charset="2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62063" indent="-184150" algn="l" defTabSz="914400" rtl="0" eaLnBrk="1" latinLnBrk="0" hangingPunct="1">
                <a:lnSpc>
                  <a:spcPct val="100000"/>
                </a:lnSpc>
                <a:spcBef>
                  <a:spcPts val="400"/>
                </a:spcBef>
                <a:buClr>
                  <a:schemeClr val="bg2"/>
                </a:buClr>
                <a:buFont typeface="Wingdings" pitchFamily="2" charset="2"/>
                <a:buChar char="§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 smtClean="0"/>
                <a:t>Station clock</a:t>
              </a:r>
              <a:endParaRPr lang="en-US" sz="2000" dirty="0"/>
            </a:p>
          </p:txBody>
        </p:sp>
        <p:grpSp>
          <p:nvGrpSpPr>
            <p:cNvPr id="16" name="Gruppieren 15"/>
            <p:cNvGrpSpPr/>
            <p:nvPr/>
          </p:nvGrpSpPr>
          <p:grpSpPr>
            <a:xfrm>
              <a:off x="4376446" y="2749871"/>
              <a:ext cx="3614648" cy="2711633"/>
              <a:chOff x="4376446" y="2713295"/>
              <a:chExt cx="3614648" cy="2711633"/>
            </a:xfrm>
          </p:grpSpPr>
          <p:pic>
            <p:nvPicPr>
              <p:cNvPr id="9" name="Grafik 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76446" y="2713295"/>
                <a:ext cx="3614648" cy="2585442"/>
              </a:xfrm>
              <a:prstGeom prst="rect">
                <a:avLst/>
              </a:prstGeom>
            </p:spPr>
          </p:pic>
          <p:pic>
            <p:nvPicPr>
              <p:cNvPr id="13" name="Grafik 12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167" t="84659" r="26896"/>
              <a:stretch/>
            </p:blipFill>
            <p:spPr>
              <a:xfrm>
                <a:off x="4868564" y="4832393"/>
                <a:ext cx="2642616" cy="592535"/>
              </a:xfrm>
              <a:prstGeom prst="rect">
                <a:avLst/>
              </a:prstGeom>
            </p:spPr>
          </p:pic>
        </p:grpSp>
      </p:grpSp>
      <p:grpSp>
        <p:nvGrpSpPr>
          <p:cNvPr id="32" name="Gruppieren 31"/>
          <p:cNvGrpSpPr/>
          <p:nvPr/>
        </p:nvGrpSpPr>
        <p:grpSpPr>
          <a:xfrm>
            <a:off x="7821433" y="2024064"/>
            <a:ext cx="4207163" cy="4210046"/>
            <a:chOff x="7821433" y="2024064"/>
            <a:chExt cx="4207163" cy="4210046"/>
          </a:xfrm>
        </p:grpSpPr>
        <p:sp>
          <p:nvSpPr>
            <p:cNvPr id="11" name="Inhaltsplatzhalter 1"/>
            <p:cNvSpPr txBox="1">
              <a:spLocks/>
            </p:cNvSpPr>
            <p:nvPr/>
          </p:nvSpPr>
          <p:spPr>
            <a:xfrm>
              <a:off x="8233646" y="2024064"/>
              <a:ext cx="3794950" cy="4210046"/>
            </a:xfrm>
            <a:prstGeom prst="rect">
              <a:avLst/>
            </a:prstGeom>
          </p:spPr>
          <p:txBody>
            <a:bodyPr vert="horz" lIns="140400" tIns="0" rIns="144000" bIns="0" rtlCol="0">
              <a:noAutofit/>
            </a:bodyPr>
            <a:lstStyle>
              <a:lvl1pPr marL="361950" indent="-36195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Clr>
                  <a:schemeClr val="bg2"/>
                </a:buClr>
                <a:buFont typeface="Wingdings" pitchFamily="2" charset="2"/>
                <a:buChar char="§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27063" indent="-265113" algn="l" defTabSz="914400" rtl="0" eaLnBrk="1" latinLnBrk="0" hangingPunct="1">
                <a:lnSpc>
                  <a:spcPct val="100000"/>
                </a:lnSpc>
                <a:spcBef>
                  <a:spcPts val="4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93763" indent="-266700" algn="l" defTabSz="914400" rtl="0" eaLnBrk="1" latinLnBrk="0" hangingPunct="1">
                <a:lnSpc>
                  <a:spcPct val="100000"/>
                </a:lnSpc>
                <a:spcBef>
                  <a:spcPts val="400"/>
                </a:spcBef>
                <a:buClr>
                  <a:schemeClr val="bg2"/>
                </a:buClr>
                <a:buFont typeface="Wingdings" pitchFamily="2" charset="2"/>
                <a:buChar char="§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77913" indent="-177800" algn="l" defTabSz="914400" rtl="0" eaLnBrk="1" latinLnBrk="0" hangingPunct="1">
                <a:lnSpc>
                  <a:spcPct val="100000"/>
                </a:lnSpc>
                <a:spcBef>
                  <a:spcPts val="400"/>
                </a:spcBef>
                <a:buClr>
                  <a:schemeClr val="bg2"/>
                </a:buClr>
                <a:buFont typeface="Wingdings" pitchFamily="2" charset="2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62063" indent="-184150" algn="l" defTabSz="914400" rtl="0" eaLnBrk="1" latinLnBrk="0" hangingPunct="1">
                <a:lnSpc>
                  <a:spcPct val="100000"/>
                </a:lnSpc>
                <a:spcBef>
                  <a:spcPts val="400"/>
                </a:spcBef>
                <a:buClr>
                  <a:schemeClr val="bg2"/>
                </a:buClr>
                <a:buFont typeface="Wingdings" pitchFamily="2" charset="2"/>
                <a:buChar char="§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 smtClean="0"/>
                <a:t>Station height</a:t>
              </a:r>
              <a:endParaRPr lang="en-US" sz="2000" dirty="0"/>
            </a:p>
          </p:txBody>
        </p:sp>
        <p:pic>
          <p:nvPicPr>
            <p:cNvPr id="7" name="Grafik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1433" y="2761663"/>
              <a:ext cx="4031337" cy="2808000"/>
            </a:xfrm>
            <a:prstGeom prst="rect">
              <a:avLst/>
            </a:prstGeom>
          </p:spPr>
        </p:pic>
        <p:pic>
          <p:nvPicPr>
            <p:cNvPr id="14" name="Grafik 1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09" t="77364" r="21180"/>
            <a:stretch/>
          </p:blipFill>
          <p:spPr>
            <a:xfrm>
              <a:off x="8235407" y="4975375"/>
              <a:ext cx="3127248" cy="851414"/>
            </a:xfrm>
            <a:prstGeom prst="rect">
              <a:avLst/>
            </a:prstGeom>
          </p:spPr>
        </p:pic>
      </p:grpSp>
      <p:grpSp>
        <p:nvGrpSpPr>
          <p:cNvPr id="33" name="Gruppieren 32"/>
          <p:cNvGrpSpPr/>
          <p:nvPr/>
        </p:nvGrpSpPr>
        <p:grpSpPr>
          <a:xfrm>
            <a:off x="371920" y="2024064"/>
            <a:ext cx="4186392" cy="4210046"/>
            <a:chOff x="371920" y="2024064"/>
            <a:chExt cx="4186392" cy="4210046"/>
          </a:xfrm>
        </p:grpSpPr>
        <p:pic>
          <p:nvPicPr>
            <p:cNvPr id="8" name="Grafik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920" y="2707663"/>
              <a:ext cx="4186392" cy="2916000"/>
            </a:xfrm>
            <a:prstGeom prst="rect">
              <a:avLst/>
            </a:prstGeom>
          </p:spPr>
        </p:pic>
        <p:pic>
          <p:nvPicPr>
            <p:cNvPr id="12" name="Grafik 1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94" t="78361" r="26308"/>
            <a:stretch/>
          </p:blipFill>
          <p:spPr>
            <a:xfrm>
              <a:off x="1307592" y="4868969"/>
              <a:ext cx="2505456" cy="813919"/>
            </a:xfrm>
            <a:prstGeom prst="rect">
              <a:avLst/>
            </a:prstGeom>
          </p:spPr>
        </p:pic>
        <p:sp>
          <p:nvSpPr>
            <p:cNvPr id="23" name="Inhaltsplatzhalter 1"/>
            <p:cNvSpPr txBox="1">
              <a:spLocks/>
            </p:cNvSpPr>
            <p:nvPr/>
          </p:nvSpPr>
          <p:spPr>
            <a:xfrm>
              <a:off x="521783" y="2024064"/>
              <a:ext cx="3794950" cy="4210046"/>
            </a:xfrm>
            <a:prstGeom prst="rect">
              <a:avLst/>
            </a:prstGeom>
          </p:spPr>
          <p:txBody>
            <a:bodyPr vert="horz" lIns="140400" tIns="0" rIns="144000" bIns="0" rtlCol="0">
              <a:noAutofit/>
            </a:bodyPr>
            <a:lstStyle>
              <a:lvl1pPr marL="361950" indent="-36195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Clr>
                  <a:schemeClr val="bg2"/>
                </a:buClr>
                <a:buFont typeface="Wingdings" pitchFamily="2" charset="2"/>
                <a:buChar char="§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27063" indent="-265113" algn="l" defTabSz="914400" rtl="0" eaLnBrk="1" latinLnBrk="0" hangingPunct="1">
                <a:lnSpc>
                  <a:spcPct val="100000"/>
                </a:lnSpc>
                <a:spcBef>
                  <a:spcPts val="4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93763" indent="-266700" algn="l" defTabSz="914400" rtl="0" eaLnBrk="1" latinLnBrk="0" hangingPunct="1">
                <a:lnSpc>
                  <a:spcPct val="100000"/>
                </a:lnSpc>
                <a:spcBef>
                  <a:spcPts val="400"/>
                </a:spcBef>
                <a:buClr>
                  <a:schemeClr val="bg2"/>
                </a:buClr>
                <a:buFont typeface="Wingdings" pitchFamily="2" charset="2"/>
                <a:buChar char="§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77913" indent="-177800" algn="l" defTabSz="914400" rtl="0" eaLnBrk="1" latinLnBrk="0" hangingPunct="1">
                <a:lnSpc>
                  <a:spcPct val="100000"/>
                </a:lnSpc>
                <a:spcBef>
                  <a:spcPts val="400"/>
                </a:spcBef>
                <a:buClr>
                  <a:schemeClr val="bg2"/>
                </a:buClr>
                <a:buFont typeface="Wingdings" pitchFamily="2" charset="2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62063" indent="-184150" algn="l" defTabSz="914400" rtl="0" eaLnBrk="1" latinLnBrk="0" hangingPunct="1">
                <a:lnSpc>
                  <a:spcPct val="100000"/>
                </a:lnSpc>
                <a:spcBef>
                  <a:spcPts val="400"/>
                </a:spcBef>
                <a:buClr>
                  <a:schemeClr val="bg2"/>
                </a:buClr>
                <a:buFont typeface="Wingdings" pitchFamily="2" charset="2"/>
                <a:buChar char="§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 smtClean="0"/>
                <a:t>Troposphere</a:t>
              </a:r>
              <a:endParaRPr lang="en-US" sz="2000" dirty="0"/>
            </a:p>
          </p:txBody>
        </p:sp>
      </p:grpSp>
      <p:grpSp>
        <p:nvGrpSpPr>
          <p:cNvPr id="35" name="Gruppieren 34"/>
          <p:cNvGrpSpPr/>
          <p:nvPr/>
        </p:nvGrpSpPr>
        <p:grpSpPr>
          <a:xfrm>
            <a:off x="5383033" y="1440546"/>
            <a:ext cx="4876800" cy="5349256"/>
            <a:chOff x="5383033" y="1440546"/>
            <a:chExt cx="4876800" cy="5349256"/>
          </a:xfrm>
        </p:grpSpPr>
        <p:pic>
          <p:nvPicPr>
            <p:cNvPr id="30" name="Grafik 29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94" t="77364" r="55964"/>
            <a:stretch/>
          </p:blipFill>
          <p:spPr>
            <a:xfrm>
              <a:off x="7569466" y="5502679"/>
              <a:ext cx="761856" cy="1287123"/>
            </a:xfrm>
            <a:prstGeom prst="rect">
              <a:avLst/>
            </a:prstGeom>
          </p:spPr>
        </p:pic>
        <p:sp>
          <p:nvSpPr>
            <p:cNvPr id="27" name="Bogen 26"/>
            <p:cNvSpPr/>
            <p:nvPr/>
          </p:nvSpPr>
          <p:spPr>
            <a:xfrm rot="13444322" flipH="1">
              <a:off x="5383033" y="1440546"/>
              <a:ext cx="4876800" cy="4876800"/>
            </a:xfrm>
            <a:prstGeom prst="arc">
              <a:avLst/>
            </a:prstGeom>
            <a:ln w="38100">
              <a:headEnd type="none" w="med" len="med"/>
              <a:tailEnd type="triangle" w="med" len="med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uppieren 33"/>
          <p:cNvGrpSpPr/>
          <p:nvPr/>
        </p:nvGrpSpPr>
        <p:grpSpPr>
          <a:xfrm>
            <a:off x="1886960" y="1440545"/>
            <a:ext cx="4876800" cy="5065815"/>
            <a:chOff x="1886960" y="1440545"/>
            <a:chExt cx="4876800" cy="5065815"/>
          </a:xfrm>
        </p:grpSpPr>
        <p:pic>
          <p:nvPicPr>
            <p:cNvPr id="28" name="Grafik 27"/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002" t="78361" r="46071"/>
            <a:stretch/>
          </p:blipFill>
          <p:spPr>
            <a:xfrm>
              <a:off x="3957027" y="5275928"/>
              <a:ext cx="809565" cy="1230432"/>
            </a:xfrm>
            <a:prstGeom prst="rect">
              <a:avLst/>
            </a:prstGeom>
          </p:spPr>
        </p:pic>
        <p:sp>
          <p:nvSpPr>
            <p:cNvPr id="26" name="Bogen 25"/>
            <p:cNvSpPr/>
            <p:nvPr/>
          </p:nvSpPr>
          <p:spPr>
            <a:xfrm rot="8155678">
              <a:off x="1886960" y="1440545"/>
              <a:ext cx="4876800" cy="4876800"/>
            </a:xfrm>
            <a:prstGeom prst="arc">
              <a:avLst/>
            </a:prstGeom>
            <a:ln w="38100">
              <a:headEnd type="none" w="med" len="med"/>
              <a:tailEnd type="triangle" w="med" len="med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2152886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05.07.2017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M. Rothacher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7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Kinematic station height: varying the ZPD resolution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294" y="1393024"/>
            <a:ext cx="4320000" cy="4320000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294" y="1393024"/>
            <a:ext cx="4320000" cy="4320000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294" y="1393024"/>
            <a:ext cx="4320000" cy="4320000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294" y="1393024"/>
            <a:ext cx="4320000" cy="4320000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294" y="1393024"/>
            <a:ext cx="4320000" cy="4320000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294" y="1393024"/>
            <a:ext cx="4320000" cy="4320000"/>
          </a:xfrm>
          <a:prstGeom prst="rect">
            <a:avLst/>
          </a:prstGeom>
        </p:spPr>
      </p:pic>
      <p:pic>
        <p:nvPicPr>
          <p:cNvPr id="28" name="Grafik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973" y="1393024"/>
            <a:ext cx="4320000" cy="4320000"/>
          </a:xfrm>
          <a:prstGeom prst="rect">
            <a:avLst/>
          </a:prstGeom>
        </p:spPr>
      </p:pic>
      <p:pic>
        <p:nvPicPr>
          <p:cNvPr id="29" name="Grafik 2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973" y="1393024"/>
            <a:ext cx="4320000" cy="4320000"/>
          </a:xfrm>
          <a:prstGeom prst="rect">
            <a:avLst/>
          </a:prstGeom>
        </p:spPr>
      </p:pic>
      <p:pic>
        <p:nvPicPr>
          <p:cNvPr id="30" name="Grafik 2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973" y="1393024"/>
            <a:ext cx="4320000" cy="4320000"/>
          </a:xfrm>
          <a:prstGeom prst="rect">
            <a:avLst/>
          </a:prstGeom>
        </p:spPr>
      </p:pic>
      <p:pic>
        <p:nvPicPr>
          <p:cNvPr id="31" name="Grafik 3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973" y="1393024"/>
            <a:ext cx="4320000" cy="4320000"/>
          </a:xfrm>
          <a:prstGeom prst="rect">
            <a:avLst/>
          </a:prstGeom>
        </p:spPr>
      </p:pic>
      <p:pic>
        <p:nvPicPr>
          <p:cNvPr id="32" name="Grafik 3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973" y="1393024"/>
            <a:ext cx="4320000" cy="4320000"/>
          </a:xfrm>
          <a:prstGeom prst="rect">
            <a:avLst/>
          </a:prstGeom>
        </p:spPr>
      </p:pic>
      <p:pic>
        <p:nvPicPr>
          <p:cNvPr id="33" name="Grafik 3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973" y="1393024"/>
            <a:ext cx="4320000" cy="4320000"/>
          </a:xfrm>
          <a:prstGeom prst="rect">
            <a:avLst/>
          </a:prstGeom>
        </p:spPr>
      </p:pic>
      <p:sp>
        <p:nvSpPr>
          <p:cNvPr id="34" name="Textfeld 33"/>
          <p:cNvSpPr txBox="1"/>
          <p:nvPr/>
        </p:nvSpPr>
        <p:spPr>
          <a:xfrm>
            <a:off x="2383283" y="5908616"/>
            <a:ext cx="19383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No clock model</a:t>
            </a:r>
            <a:endParaRPr lang="en-US" sz="2000" dirty="0"/>
          </a:p>
        </p:txBody>
      </p:sp>
      <p:sp>
        <p:nvSpPr>
          <p:cNvPr id="35" name="Textfeld 34"/>
          <p:cNvSpPr txBox="1"/>
          <p:nvPr/>
        </p:nvSpPr>
        <p:spPr>
          <a:xfrm>
            <a:off x="7088130" y="5915043"/>
            <a:ext cx="40158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Clock model with 1 mm constraint</a:t>
            </a:r>
            <a:endParaRPr lang="en-US" sz="2000" dirty="0"/>
          </a:p>
        </p:txBody>
      </p:sp>
      <p:sp>
        <p:nvSpPr>
          <p:cNvPr id="36" name="Textfeld 35"/>
          <p:cNvSpPr txBox="1"/>
          <p:nvPr/>
        </p:nvSpPr>
        <p:spPr>
          <a:xfrm>
            <a:off x="10197782" y="4816448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PTBB</a:t>
            </a:r>
            <a:endParaRPr lang="en-US" dirty="0"/>
          </a:p>
        </p:txBody>
      </p:sp>
      <p:sp>
        <p:nvSpPr>
          <p:cNvPr id="37" name="Textfeld 36"/>
          <p:cNvSpPr txBox="1"/>
          <p:nvPr/>
        </p:nvSpPr>
        <p:spPr>
          <a:xfrm>
            <a:off x="4519455" y="4816448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PTBB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7752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05.07.2017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M. Rothacher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8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Kinematic station height: varying </a:t>
            </a:r>
            <a:r>
              <a:rPr lang="en-US" dirty="0"/>
              <a:t>the ZPD </a:t>
            </a:r>
            <a:r>
              <a:rPr lang="en-US" dirty="0" smtClean="0"/>
              <a:t>resolution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00" y="1393200"/>
            <a:ext cx="4320000" cy="432000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00" y="1393200"/>
            <a:ext cx="4320000" cy="432000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00" y="1393200"/>
            <a:ext cx="4320000" cy="432000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00" y="1393200"/>
            <a:ext cx="4320000" cy="432000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00" y="1393200"/>
            <a:ext cx="4320000" cy="4320000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00" y="1393200"/>
            <a:ext cx="4320000" cy="4320000"/>
          </a:xfrm>
          <a:prstGeom prst="rect">
            <a:avLst/>
          </a:prstGeom>
        </p:spPr>
      </p:pic>
      <p:pic>
        <p:nvPicPr>
          <p:cNvPr id="30" name="Grafik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400" y="1393200"/>
            <a:ext cx="4320000" cy="4320000"/>
          </a:xfrm>
          <a:prstGeom prst="rect">
            <a:avLst/>
          </a:prstGeom>
        </p:spPr>
      </p:pic>
      <p:pic>
        <p:nvPicPr>
          <p:cNvPr id="31" name="Grafik 3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400" y="1393200"/>
            <a:ext cx="4320000" cy="4320000"/>
          </a:xfrm>
          <a:prstGeom prst="rect">
            <a:avLst/>
          </a:prstGeom>
        </p:spPr>
      </p:pic>
      <p:pic>
        <p:nvPicPr>
          <p:cNvPr id="32" name="Grafik 3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400" y="1393200"/>
            <a:ext cx="4320000" cy="4320000"/>
          </a:xfrm>
          <a:prstGeom prst="rect">
            <a:avLst/>
          </a:prstGeom>
        </p:spPr>
      </p:pic>
      <p:pic>
        <p:nvPicPr>
          <p:cNvPr id="33" name="Grafik 3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400" y="1393200"/>
            <a:ext cx="4320000" cy="4320000"/>
          </a:xfrm>
          <a:prstGeom prst="rect">
            <a:avLst/>
          </a:prstGeom>
        </p:spPr>
      </p:pic>
      <p:pic>
        <p:nvPicPr>
          <p:cNvPr id="34" name="Grafik 3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400" y="1393200"/>
            <a:ext cx="4320000" cy="4320000"/>
          </a:xfrm>
          <a:prstGeom prst="rect">
            <a:avLst/>
          </a:prstGeom>
        </p:spPr>
      </p:pic>
      <p:pic>
        <p:nvPicPr>
          <p:cNvPr id="35" name="Grafik 3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400" y="1393200"/>
            <a:ext cx="4320000" cy="4320000"/>
          </a:xfrm>
          <a:prstGeom prst="rect">
            <a:avLst/>
          </a:prstGeom>
        </p:spPr>
      </p:pic>
      <p:sp>
        <p:nvSpPr>
          <p:cNvPr id="36" name="Textfeld 35"/>
          <p:cNvSpPr txBox="1"/>
          <p:nvPr/>
        </p:nvSpPr>
        <p:spPr>
          <a:xfrm>
            <a:off x="4519455" y="4816448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CEBR</a:t>
            </a:r>
            <a:endParaRPr lang="en-US" dirty="0"/>
          </a:p>
        </p:txBody>
      </p:sp>
      <p:sp>
        <p:nvSpPr>
          <p:cNvPr id="37" name="Textfeld 36"/>
          <p:cNvSpPr txBox="1"/>
          <p:nvPr/>
        </p:nvSpPr>
        <p:spPr>
          <a:xfrm>
            <a:off x="10197782" y="4816448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CEBR</a:t>
            </a:r>
            <a:endParaRPr lang="en-US" dirty="0"/>
          </a:p>
        </p:txBody>
      </p:sp>
      <p:sp>
        <p:nvSpPr>
          <p:cNvPr id="38" name="Textfeld 37"/>
          <p:cNvSpPr txBox="1"/>
          <p:nvPr/>
        </p:nvSpPr>
        <p:spPr>
          <a:xfrm>
            <a:off x="2383283" y="5939394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 clock model</a:t>
            </a:r>
            <a:endParaRPr lang="en-US" dirty="0"/>
          </a:p>
        </p:txBody>
      </p:sp>
      <p:sp>
        <p:nvSpPr>
          <p:cNvPr id="39" name="Textfeld 38"/>
          <p:cNvSpPr txBox="1"/>
          <p:nvPr/>
        </p:nvSpPr>
        <p:spPr>
          <a:xfrm>
            <a:off x="7350849" y="5939394"/>
            <a:ext cx="3634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Clock model with 1 mm constraint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7100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05.07.2017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M. Rothacher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9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Kinematic station height: varying the ZPD resolution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19" name="Grafik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00" y="1393200"/>
            <a:ext cx="4320000" cy="4320000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400" y="1393200"/>
            <a:ext cx="4320000" cy="4320000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1634137" y="5939394"/>
            <a:ext cx="9392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Aug 2015                     without (solid) and with (dashed) clock model                    Nov 2015</a:t>
            </a:r>
            <a:endParaRPr lang="en-US" dirty="0"/>
          </a:p>
        </p:txBody>
      </p:sp>
      <p:sp>
        <p:nvSpPr>
          <p:cNvPr id="9" name="Textfeld 8"/>
          <p:cNvSpPr txBox="1"/>
          <p:nvPr/>
        </p:nvSpPr>
        <p:spPr>
          <a:xfrm>
            <a:off x="10197782" y="4816448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PTBB</a:t>
            </a:r>
            <a:endParaRPr lang="en-US" dirty="0"/>
          </a:p>
        </p:txBody>
      </p:sp>
      <p:sp>
        <p:nvSpPr>
          <p:cNvPr id="10" name="Textfeld 9"/>
          <p:cNvSpPr txBox="1"/>
          <p:nvPr/>
        </p:nvSpPr>
        <p:spPr>
          <a:xfrm>
            <a:off x="4519455" y="4816448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PTBB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3614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olienmaster ETH Zuerich">
  <a:themeElements>
    <a:clrScheme name="ETH Zuerich - Fachwelt">
      <a:dk1>
        <a:sysClr val="windowText" lastClr="000000"/>
      </a:dk1>
      <a:lt1>
        <a:sysClr val="window" lastClr="FFFFFF"/>
      </a:lt1>
      <a:dk2>
        <a:srgbClr val="72791C"/>
      </a:dk2>
      <a:lt2>
        <a:srgbClr val="1269B0"/>
      </a:lt2>
      <a:accent1>
        <a:srgbClr val="91056A"/>
      </a:accent1>
      <a:accent2>
        <a:srgbClr val="6F6F64"/>
      </a:accent2>
      <a:accent3>
        <a:srgbClr val="A8322D"/>
      </a:accent3>
      <a:accent4>
        <a:srgbClr val="007A96"/>
      </a:accent4>
      <a:accent5>
        <a:srgbClr val="956013"/>
      </a:accent5>
      <a:accent6>
        <a:srgbClr val="FFFFFF"/>
      </a:accent6>
      <a:hlink>
        <a:srgbClr val="1269B0"/>
      </a:hlink>
      <a:folHlink>
        <a:srgbClr val="8CB63C"/>
      </a:folHlink>
    </a:clrScheme>
    <a:fontScheme name="ETH Züric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  <a:headEnd type="none" w="med" len="med"/>
          <a:tailEnd type="triangl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eth_praesentation_16zu9_ETH3</Template>
  <TotalTime>0</TotalTime>
  <Words>654</Words>
  <Application>Microsoft Office PowerPoint</Application>
  <PresentationFormat>Benutzerdefiniert</PresentationFormat>
  <Paragraphs>205</Paragraphs>
  <Slides>16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1" baseType="lpstr">
      <vt:lpstr>Arial</vt:lpstr>
      <vt:lpstr>Calibri</vt:lpstr>
      <vt:lpstr>Cambria Math</vt:lpstr>
      <vt:lpstr>Wingdings</vt:lpstr>
      <vt:lpstr>Folienmaster ETH Zuerich</vt:lpstr>
      <vt:lpstr>Improvement in the estimation of troposphere zenith delays using high-accuracy clocks</vt:lpstr>
      <vt:lpstr>Overview</vt:lpstr>
      <vt:lpstr>Highly accurate clocks (H-masers) Clock quality of some selected IGS stations</vt:lpstr>
      <vt:lpstr>Highly accurate clocks Clock model</vt:lpstr>
      <vt:lpstr>Motivation Kinematic station height with clock model</vt:lpstr>
      <vt:lpstr>Motivation Correlation of troposphere, station clock, and height</vt:lpstr>
      <vt:lpstr>Kinematic station height: varying the ZPD resolution </vt:lpstr>
      <vt:lpstr>Kinematic station height: varying the ZPD resolution </vt:lpstr>
      <vt:lpstr>Kinematic station height: varying the ZPD resolution </vt:lpstr>
      <vt:lpstr>Kinematic station height: varying the ZPD resolution </vt:lpstr>
      <vt:lpstr> ZPD comparison with meteo data</vt:lpstr>
      <vt:lpstr>ZPD comparison with WVR, station CEBR</vt:lpstr>
      <vt:lpstr>ZPD comparison with WVR, station CEBR, 2 days</vt:lpstr>
      <vt:lpstr>ZWD comparison with WVR, station ONSA, 5 days</vt:lpstr>
      <vt:lpstr>ZWD comparison with WVR, station ONSA, 5 days</vt:lpstr>
      <vt:lpstr>Conclusions</vt:lpstr>
    </vt:vector>
  </TitlesOfParts>
  <Company>ETH Zurich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Improvement in the estimation of troposphere zenith delays using high-accuracy clocks</dc:title>
  <dc:creator>Michael Meindl</dc:creator>
  <cp:lastModifiedBy>Markus Rothacher</cp:lastModifiedBy>
  <cp:revision>63</cp:revision>
  <cp:lastPrinted>2013-06-08T11:22:51Z</cp:lastPrinted>
  <dcterms:created xsi:type="dcterms:W3CDTF">2017-06-29T08:16:01Z</dcterms:created>
  <dcterms:modified xsi:type="dcterms:W3CDTF">2017-07-05T09:57:41Z</dcterms:modified>
</cp:coreProperties>
</file>